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7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22.xml" ContentType="application/vnd.openxmlformats-officedocument.theme+xml"/>
  <Override PartName="/ppt/theme/theme21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18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_rels/presentation.xml.rels" ContentType="application/vnd.openxmlformats-package.relationships+xml"/>
  <Override PartName="/ppt/media/image28.png" ContentType="image/png"/>
  <Override PartName="/ppt/media/image7.jpeg" ContentType="image/jpeg"/>
  <Override PartName="/ppt/media/image27.png" ContentType="image/png"/>
  <Override PartName="/ppt/media/image14.svg" ContentType="image/svg"/>
  <Override PartName="/ppt/media/image26.png" ContentType="image/png"/>
  <Override PartName="/ppt/media/image24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16.svg" ContentType="image/svg"/>
  <Override PartName="/ppt/media/image2.jpeg" ContentType="image/jpeg"/>
  <Override PartName="/ppt/media/image20.png" ContentType="image/png"/>
  <Override PartName="/ppt/media/image15.png" ContentType="image/png"/>
  <Override PartName="/ppt/media/image3.jpeg" ContentType="image/jpeg"/>
  <Override PartName="/ppt/media/image30.png" ContentType="image/png"/>
  <Override PartName="/ppt/media/image25.png" ContentType="image/png"/>
  <Override PartName="/ppt/media/image12.svg" ContentType="image/svg"/>
  <Override PartName="/ppt/media/image4.jpeg" ContentType="image/jpeg"/>
  <Override PartName="/ppt/media/image40.png" ContentType="image/png"/>
  <Override PartName="/ppt/media/image34.png" ContentType="image/png"/>
  <Override PartName="/ppt/media/image35.png" ContentType="image/png"/>
  <Override PartName="/ppt/media/image5.jpeg" ContentType="image/jpeg"/>
  <Override PartName="/ppt/media/image36.png" ContentType="image/png"/>
  <Override PartName="/ppt/media/image37.png" ContentType="image/png"/>
  <Override PartName="/ppt/media/image39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1.png" ContentType="image/png"/>
  <Override PartName="/ppt/media/image38.png" ContentType="image/png"/>
  <Override PartName="/ppt/media/image49.wmf" ContentType="image/x-wmf"/>
  <Override PartName="/ppt/media/image31.png" ContentType="image/png"/>
  <Override PartName="/ppt/media/image46.png" ContentType="image/png"/>
  <Override PartName="/ppt/media/image33.svg" ContentType="image/svg"/>
  <Override PartName="/ppt/media/image32.png" ContentType="image/png"/>
  <Override PartName="/ppt/media/image10.png" ContentType="image/png"/>
  <Override PartName="/ppt/media/image47.png" ContentType="image/png"/>
  <Override PartName="/ppt/media/image8.png" ContentType="image/png"/>
  <Override PartName="/ppt/media/image17.png" ContentType="image/png"/>
  <Override PartName="/ppt/media/image11.png" ContentType="image/png"/>
  <Override PartName="/ppt/media/image9.jpeg" ContentType="image/jpeg"/>
  <Override PartName="/ppt/media/image48.png" ContentType="image/png"/>
  <Override PartName="/ppt/media/image13.png" ContentType="image/png"/>
  <Override PartName="/ppt/media/image6.jpeg" ContentType="image/jpeg"/>
  <Override PartName="/ppt/media/image18.png" ContentType="image/png"/>
  <Override PartName="/ppt/media/image29.svg" ContentType="image/svg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25.xml" ContentType="application/vnd.openxmlformats-officedocument.presentationml.slide+xml"/>
  <Override PartName="/ppt/slides/slide37.xml" ContentType="application/vnd.openxmlformats-officedocument.presentationml.slide+xml"/>
  <Override PartName="/ppt/slides/_rels/slide10.xml.rels" ContentType="application/vnd.openxmlformats-package.relationships+xml"/>
  <Override PartName="/ppt/slides/_rels/slide17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8.xml.rels" ContentType="application/vnd.openxmlformats-package.relationships+xml"/>
  <Override PartName="/ppt/slides/_rels/slide12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9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5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38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41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13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slide38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41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</p:sldMasterIdLst>
  <p:sldIdLst>
    <p:sldId id="256" r:id="rId24"/>
    <p:sldId id="257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0" r:id="rId38"/>
    <p:sldId id="271" r:id="rId39"/>
    <p:sldId id="272" r:id="rId40"/>
    <p:sldId id="273" r:id="rId41"/>
    <p:sldId id="274" r:id="rId42"/>
    <p:sldId id="275" r:id="rId43"/>
    <p:sldId id="276" r:id="rId44"/>
    <p:sldId id="277" r:id="rId45"/>
    <p:sldId id="278" r:id="rId46"/>
    <p:sldId id="279" r:id="rId47"/>
    <p:sldId id="280" r:id="rId48"/>
    <p:sldId id="281" r:id="rId49"/>
    <p:sldId id="282" r:id="rId50"/>
    <p:sldId id="283" r:id="rId51"/>
    <p:sldId id="284" r:id="rId52"/>
    <p:sldId id="285" r:id="rId53"/>
    <p:sldId id="286" r:id="rId54"/>
    <p:sldId id="287" r:id="rId55"/>
    <p:sldId id="288" r:id="rId56"/>
    <p:sldId id="289" r:id="rId57"/>
    <p:sldId id="290" r:id="rId58"/>
    <p:sldId id="291" r:id="rId59"/>
    <p:sldId id="292" r:id="rId60"/>
    <p:sldId id="293" r:id="rId61"/>
    <p:sldId id="294" r:id="rId62"/>
    <p:sldId id="295" r:id="rId63"/>
    <p:sldId id="296" r:id="rId64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" Target="slides/slide1.xml"/><Relationship Id="rId25" Type="http://schemas.openxmlformats.org/officeDocument/2006/relationships/slide" Target="slides/slide2.xml"/><Relationship Id="rId26" Type="http://schemas.openxmlformats.org/officeDocument/2006/relationships/slide" Target="slides/slide3.xml"/><Relationship Id="rId27" Type="http://schemas.openxmlformats.org/officeDocument/2006/relationships/slide" Target="slides/slide4.xml"/><Relationship Id="rId28" Type="http://schemas.openxmlformats.org/officeDocument/2006/relationships/slide" Target="slides/slide5.xml"/><Relationship Id="rId29" Type="http://schemas.openxmlformats.org/officeDocument/2006/relationships/slide" Target="slides/slide6.xml"/><Relationship Id="rId30" Type="http://schemas.openxmlformats.org/officeDocument/2006/relationships/slide" Target="slides/slide7.xml"/><Relationship Id="rId31" Type="http://schemas.openxmlformats.org/officeDocument/2006/relationships/slide" Target="slides/slide8.xml"/><Relationship Id="rId32" Type="http://schemas.openxmlformats.org/officeDocument/2006/relationships/slide" Target="slides/slide9.xml"/><Relationship Id="rId33" Type="http://schemas.openxmlformats.org/officeDocument/2006/relationships/slide" Target="slides/slide10.xml"/><Relationship Id="rId34" Type="http://schemas.openxmlformats.org/officeDocument/2006/relationships/slide" Target="slides/slide11.xml"/><Relationship Id="rId35" Type="http://schemas.openxmlformats.org/officeDocument/2006/relationships/slide" Target="slides/slide12.xml"/><Relationship Id="rId36" Type="http://schemas.openxmlformats.org/officeDocument/2006/relationships/slide" Target="slides/slide13.xml"/><Relationship Id="rId37" Type="http://schemas.openxmlformats.org/officeDocument/2006/relationships/slide" Target="slides/slide14.xml"/><Relationship Id="rId38" Type="http://schemas.openxmlformats.org/officeDocument/2006/relationships/slide" Target="slides/slide15.xml"/><Relationship Id="rId39" Type="http://schemas.openxmlformats.org/officeDocument/2006/relationships/slide" Target="slides/slide16.xml"/><Relationship Id="rId40" Type="http://schemas.openxmlformats.org/officeDocument/2006/relationships/slide" Target="slides/slide17.xml"/><Relationship Id="rId41" Type="http://schemas.openxmlformats.org/officeDocument/2006/relationships/slide" Target="slides/slide18.xml"/><Relationship Id="rId42" Type="http://schemas.openxmlformats.org/officeDocument/2006/relationships/slide" Target="slides/slide19.xml"/><Relationship Id="rId43" Type="http://schemas.openxmlformats.org/officeDocument/2006/relationships/slide" Target="slides/slide20.xml"/><Relationship Id="rId44" Type="http://schemas.openxmlformats.org/officeDocument/2006/relationships/slide" Target="slides/slide21.xml"/><Relationship Id="rId45" Type="http://schemas.openxmlformats.org/officeDocument/2006/relationships/slide" Target="slides/slide22.xml"/><Relationship Id="rId46" Type="http://schemas.openxmlformats.org/officeDocument/2006/relationships/slide" Target="slides/slide23.xml"/><Relationship Id="rId47" Type="http://schemas.openxmlformats.org/officeDocument/2006/relationships/slide" Target="slides/slide24.xml"/><Relationship Id="rId48" Type="http://schemas.openxmlformats.org/officeDocument/2006/relationships/slide" Target="slides/slide25.xml"/><Relationship Id="rId49" Type="http://schemas.openxmlformats.org/officeDocument/2006/relationships/slide" Target="slides/slide26.xml"/><Relationship Id="rId50" Type="http://schemas.openxmlformats.org/officeDocument/2006/relationships/slide" Target="slides/slide27.xml"/><Relationship Id="rId51" Type="http://schemas.openxmlformats.org/officeDocument/2006/relationships/slide" Target="slides/slide28.xml"/><Relationship Id="rId52" Type="http://schemas.openxmlformats.org/officeDocument/2006/relationships/slide" Target="slides/slide29.xml"/><Relationship Id="rId53" Type="http://schemas.openxmlformats.org/officeDocument/2006/relationships/slide" Target="slides/slide30.xml"/><Relationship Id="rId54" Type="http://schemas.openxmlformats.org/officeDocument/2006/relationships/slide" Target="slides/slide31.xml"/><Relationship Id="rId55" Type="http://schemas.openxmlformats.org/officeDocument/2006/relationships/slide" Target="slides/slide32.xml"/><Relationship Id="rId56" Type="http://schemas.openxmlformats.org/officeDocument/2006/relationships/slide" Target="slides/slide33.xml"/><Relationship Id="rId57" Type="http://schemas.openxmlformats.org/officeDocument/2006/relationships/slide" Target="slides/slide34.xml"/><Relationship Id="rId58" Type="http://schemas.openxmlformats.org/officeDocument/2006/relationships/slide" Target="slides/slide35.xml"/><Relationship Id="rId59" Type="http://schemas.openxmlformats.org/officeDocument/2006/relationships/slide" Target="slides/slide36.xml"/><Relationship Id="rId60" Type="http://schemas.openxmlformats.org/officeDocument/2006/relationships/slide" Target="slides/slide37.xml"/><Relationship Id="rId61" Type="http://schemas.openxmlformats.org/officeDocument/2006/relationships/slide" Target="slides/slide38.xml"/><Relationship Id="rId62" Type="http://schemas.openxmlformats.org/officeDocument/2006/relationships/slide" Target="slides/slide39.xml"/><Relationship Id="rId63" Type="http://schemas.openxmlformats.org/officeDocument/2006/relationships/slide" Target="slides/slide40.xml"/><Relationship Id="rId64" Type="http://schemas.openxmlformats.org/officeDocument/2006/relationships/slide" Target="slides/slide41.xml"/><Relationship Id="rId6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bild »Prefoil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el »UniBw M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el »UniBw M alternativ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el »Campus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el »Lehre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el »Forschung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el»2. Logo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ap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apitelfolie mit 2.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anke-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anke-Seite mit 2.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Zwischenfolie »Bild+Text« g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Farbanga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Zwischenfolie »Bild+Auflistung« g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Headline+Subline+Text g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Headline+Text g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ext g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Einleitung+2-spaltiger Text g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-spaltiger Text g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Einleitung+Bild+Text rechts g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ld+Text rechts gr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3.jpeg"/><Relationship Id="rId5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4.jpeg"/><Relationship Id="rId5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5.jpeg"/><Relationship Id="rId5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6.jpeg"/><Relationship Id="rId5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7.jpeg"/><Relationship Id="rId5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9.jpeg"/><Relationship Id="rId6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svg"/><Relationship Id="rId5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0.png"/><Relationship Id="rId3" Type="http://schemas.openxmlformats.org/officeDocument/2006/relationships/image" Target="../media/image13.png"/><Relationship Id="rId4" Type="http://schemas.openxmlformats.org/officeDocument/2006/relationships/image" Target="../media/image14.svg"/><Relationship Id="rId5" Type="http://schemas.openxmlformats.org/officeDocument/2006/relationships/image" Target="../media/image15.png"/><Relationship Id="rId6" Type="http://schemas.openxmlformats.org/officeDocument/2006/relationships/image" Target="../media/image16.svg"/><Relationship Id="rId7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svg"/><Relationship Id="rId5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2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hteck 2"/>
          <p:cNvSpPr/>
          <p:nvPr/>
        </p:nvSpPr>
        <p:spPr>
          <a:xfrm>
            <a:off x="144000" y="3492000"/>
            <a:ext cx="118936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" name="Rechteck 10"/>
          <p:cNvSpPr/>
          <p:nvPr/>
        </p:nvSpPr>
        <p:spPr>
          <a:xfrm>
            <a:off x="144000" y="144000"/>
            <a:ext cx="3810960" cy="32392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2" name="Grafik 12" descr=""/>
          <p:cNvPicPr/>
          <p:nvPr/>
        </p:nvPicPr>
        <p:blipFill>
          <a:blip r:embed="rId2"/>
          <a:stretch/>
        </p:blipFill>
        <p:spPr>
          <a:xfrm>
            <a:off x="599040" y="2399040"/>
            <a:ext cx="2904840" cy="557280"/>
          </a:xfrm>
          <a:prstGeom prst="rect">
            <a:avLst/>
          </a:prstGeom>
          <a:ln w="0">
            <a:noFill/>
          </a:ln>
        </p:spPr>
      </p:pic>
      <p:sp>
        <p:nvSpPr>
          <p:cNvPr id="3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4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5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6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7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8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9" name="Datumsplatzhalter 15"/>
          <p:cNvSpPr/>
          <p:nvPr/>
        </p:nvSpPr>
        <p:spPr>
          <a:xfrm>
            <a:off x="600480" y="6192360"/>
            <a:ext cx="11087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377B37A5-F7B2-42F3-8541-F6199088FA51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Rechteck 7"/>
          <p:cNvSpPr/>
          <p:nvPr/>
        </p:nvSpPr>
        <p:spPr>
          <a:xfrm>
            <a:off x="0" y="-15480"/>
            <a:ext cx="12191400" cy="6872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" name="Textfeld 2"/>
          <p:cNvSpPr/>
          <p:nvPr/>
        </p:nvSpPr>
        <p:spPr>
          <a:xfrm>
            <a:off x="5390280" y="81172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2" name="Textfeld 5"/>
          <p:cNvSpPr/>
          <p:nvPr/>
        </p:nvSpPr>
        <p:spPr>
          <a:xfrm>
            <a:off x="13204080" y="5577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pic>
        <p:nvPicPr>
          <p:cNvPr id="13" name="Grafik 8" descr="Ein Bild, das Screenshot, Video, Person, festhalten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144000" y="144000"/>
            <a:ext cx="11880000" cy="655236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2"/>
          <p:cNvSpPr/>
          <p:nvPr/>
        </p:nvSpPr>
        <p:spPr>
          <a:xfrm>
            <a:off x="144000" y="3492000"/>
            <a:ext cx="118936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" name="Rechteck 10"/>
          <p:cNvSpPr/>
          <p:nvPr/>
        </p:nvSpPr>
        <p:spPr>
          <a:xfrm>
            <a:off x="144000" y="144000"/>
            <a:ext cx="3810960" cy="32392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6" name="Grafik 12" descr=""/>
          <p:cNvPicPr/>
          <p:nvPr/>
        </p:nvPicPr>
        <p:blipFill>
          <a:blip r:embed="rId2"/>
          <a:stretch/>
        </p:blipFill>
        <p:spPr>
          <a:xfrm>
            <a:off x="599040" y="2399040"/>
            <a:ext cx="2904840" cy="557280"/>
          </a:xfrm>
          <a:prstGeom prst="rect">
            <a:avLst/>
          </a:prstGeom>
          <a:ln w="0">
            <a:noFill/>
          </a:ln>
        </p:spPr>
      </p:pic>
      <p:sp>
        <p:nvSpPr>
          <p:cNvPr id="17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8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9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0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1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2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3" name="Datumsplatzhalter 15"/>
          <p:cNvSpPr/>
          <p:nvPr/>
        </p:nvSpPr>
        <p:spPr>
          <a:xfrm>
            <a:off x="600480" y="6192360"/>
            <a:ext cx="11087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9AD0B66E-AC1D-4ECE-A02B-5A5AE6854133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Rechteck 7"/>
          <p:cNvSpPr/>
          <p:nvPr/>
        </p:nvSpPr>
        <p:spPr>
          <a:xfrm>
            <a:off x="0" y="-15480"/>
            <a:ext cx="12191400" cy="6872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144000" y="3492000"/>
            <a:ext cx="118918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6" name="Datumsplatzhalter 15"/>
          <p:cNvSpPr/>
          <p:nvPr/>
        </p:nvSpPr>
        <p:spPr>
          <a:xfrm>
            <a:off x="600480" y="6192360"/>
            <a:ext cx="1106352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FC42889F-DEB6-40B9-975E-1FE8F8D7FE91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Textfeld 2"/>
          <p:cNvSpPr/>
          <p:nvPr/>
        </p:nvSpPr>
        <p:spPr>
          <a:xfrm>
            <a:off x="5390280" y="81172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8" name="Textfeld 5"/>
          <p:cNvSpPr/>
          <p:nvPr/>
        </p:nvSpPr>
        <p:spPr>
          <a:xfrm>
            <a:off x="13204080" y="5577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grpSp>
        <p:nvGrpSpPr>
          <p:cNvPr id="29" name="Gruppieren 1"/>
          <p:cNvGrpSpPr/>
          <p:nvPr/>
        </p:nvGrpSpPr>
        <p:grpSpPr>
          <a:xfrm>
            <a:off x="155520" y="154800"/>
            <a:ext cx="3810960" cy="3236760"/>
            <a:chOff x="155520" y="154800"/>
            <a:chExt cx="3810960" cy="3236760"/>
          </a:xfrm>
        </p:grpSpPr>
        <p:sp>
          <p:nvSpPr>
            <p:cNvPr id="30" name="Rechteck 12"/>
            <p:cNvSpPr/>
            <p:nvPr/>
          </p:nvSpPr>
          <p:spPr>
            <a:xfrm>
              <a:off x="155520" y="154800"/>
              <a:ext cx="3810960" cy="3236760"/>
            </a:xfrm>
            <a:prstGeom prst="rect">
              <a:avLst/>
            </a:prstGeom>
            <a:solidFill>
              <a:srgbClr val="ed6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de-DE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31" name="Grafik 23" descr=""/>
            <p:cNvPicPr/>
            <p:nvPr/>
          </p:nvPicPr>
          <p:blipFill>
            <a:blip r:embed="rId3"/>
            <a:stretch/>
          </p:blipFill>
          <p:spPr>
            <a:xfrm>
              <a:off x="599040" y="2372040"/>
              <a:ext cx="2904840" cy="5572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32" name="Grafik 4" descr="Ein Bild, das Text, Himmel, draußen, Gras enthält.&#10;&#10;Automatisch generierte Beschreibung"/>
          <p:cNvPicPr/>
          <p:nvPr/>
        </p:nvPicPr>
        <p:blipFill>
          <a:blip r:embed="rId4"/>
          <a:stretch/>
        </p:blipFill>
        <p:spPr>
          <a:xfrm>
            <a:off x="4065120" y="154800"/>
            <a:ext cx="7973280" cy="32356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2"/>
          <p:cNvSpPr/>
          <p:nvPr/>
        </p:nvSpPr>
        <p:spPr>
          <a:xfrm>
            <a:off x="144000" y="3492000"/>
            <a:ext cx="118936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4" name="Rechteck 10"/>
          <p:cNvSpPr/>
          <p:nvPr/>
        </p:nvSpPr>
        <p:spPr>
          <a:xfrm>
            <a:off x="144000" y="144000"/>
            <a:ext cx="3810960" cy="32392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35" name="Grafik 12" descr=""/>
          <p:cNvPicPr/>
          <p:nvPr/>
        </p:nvPicPr>
        <p:blipFill>
          <a:blip r:embed="rId2"/>
          <a:stretch/>
        </p:blipFill>
        <p:spPr>
          <a:xfrm>
            <a:off x="599040" y="2399040"/>
            <a:ext cx="2904840" cy="557280"/>
          </a:xfrm>
          <a:prstGeom prst="rect">
            <a:avLst/>
          </a:prstGeom>
          <a:ln w="0">
            <a:noFill/>
          </a:ln>
        </p:spPr>
      </p:pic>
      <p:sp>
        <p:nvSpPr>
          <p:cNvPr id="36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7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8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9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40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41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42" name="Datumsplatzhalter 15"/>
          <p:cNvSpPr/>
          <p:nvPr/>
        </p:nvSpPr>
        <p:spPr>
          <a:xfrm>
            <a:off x="600480" y="6192360"/>
            <a:ext cx="11087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21A8481E-7402-41DD-8940-22B71074FFB1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Rechteck 7"/>
          <p:cNvSpPr/>
          <p:nvPr/>
        </p:nvSpPr>
        <p:spPr>
          <a:xfrm>
            <a:off x="0" y="-15480"/>
            <a:ext cx="12191400" cy="6872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4" name="Rechteck 10"/>
          <p:cNvSpPr/>
          <p:nvPr/>
        </p:nvSpPr>
        <p:spPr>
          <a:xfrm>
            <a:off x="144000" y="3492000"/>
            <a:ext cx="118918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5" name="Datumsplatzhalter 15"/>
          <p:cNvSpPr/>
          <p:nvPr/>
        </p:nvSpPr>
        <p:spPr>
          <a:xfrm>
            <a:off x="600480" y="6192360"/>
            <a:ext cx="11087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B2DB2B17-2FDB-45E8-A750-A08D7F5E5CBA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Textfeld 2"/>
          <p:cNvSpPr/>
          <p:nvPr/>
        </p:nvSpPr>
        <p:spPr>
          <a:xfrm>
            <a:off x="5390280" y="81172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47" name="Textfeld 5"/>
          <p:cNvSpPr/>
          <p:nvPr/>
        </p:nvSpPr>
        <p:spPr>
          <a:xfrm>
            <a:off x="13204080" y="5577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grpSp>
        <p:nvGrpSpPr>
          <p:cNvPr id="48" name="Gruppieren 1"/>
          <p:cNvGrpSpPr/>
          <p:nvPr/>
        </p:nvGrpSpPr>
        <p:grpSpPr>
          <a:xfrm>
            <a:off x="155520" y="154800"/>
            <a:ext cx="3810960" cy="3236760"/>
            <a:chOff x="155520" y="154800"/>
            <a:chExt cx="3810960" cy="3236760"/>
          </a:xfrm>
        </p:grpSpPr>
        <p:sp>
          <p:nvSpPr>
            <p:cNvPr id="49" name="Rechteck 12"/>
            <p:cNvSpPr/>
            <p:nvPr/>
          </p:nvSpPr>
          <p:spPr>
            <a:xfrm>
              <a:off x="155520" y="154800"/>
              <a:ext cx="3810960" cy="3236760"/>
            </a:xfrm>
            <a:prstGeom prst="rect">
              <a:avLst/>
            </a:prstGeom>
            <a:solidFill>
              <a:srgbClr val="ed6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de-DE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50" name="Grafik 23" descr=""/>
            <p:cNvPicPr/>
            <p:nvPr/>
          </p:nvPicPr>
          <p:blipFill>
            <a:blip r:embed="rId3"/>
            <a:stretch/>
          </p:blipFill>
          <p:spPr>
            <a:xfrm>
              <a:off x="599040" y="2372040"/>
              <a:ext cx="2904840" cy="5572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51" name="Grafik 6" descr=""/>
          <p:cNvPicPr/>
          <p:nvPr/>
        </p:nvPicPr>
        <p:blipFill>
          <a:blip r:embed="rId4"/>
          <a:stretch/>
        </p:blipFill>
        <p:spPr>
          <a:xfrm>
            <a:off x="4064400" y="154800"/>
            <a:ext cx="7973280" cy="32356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hteck 2"/>
          <p:cNvSpPr/>
          <p:nvPr/>
        </p:nvSpPr>
        <p:spPr>
          <a:xfrm>
            <a:off x="144000" y="3492000"/>
            <a:ext cx="118936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3" name="Rechteck 10"/>
          <p:cNvSpPr/>
          <p:nvPr/>
        </p:nvSpPr>
        <p:spPr>
          <a:xfrm>
            <a:off x="144000" y="144000"/>
            <a:ext cx="3810960" cy="32392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54" name="Grafik 12" descr=""/>
          <p:cNvPicPr/>
          <p:nvPr/>
        </p:nvPicPr>
        <p:blipFill>
          <a:blip r:embed="rId2"/>
          <a:stretch/>
        </p:blipFill>
        <p:spPr>
          <a:xfrm>
            <a:off x="599040" y="2399040"/>
            <a:ext cx="2904840" cy="557280"/>
          </a:xfrm>
          <a:prstGeom prst="rect">
            <a:avLst/>
          </a:prstGeom>
          <a:ln w="0">
            <a:noFill/>
          </a:ln>
        </p:spPr>
      </p:pic>
      <p:sp>
        <p:nvSpPr>
          <p:cNvPr id="55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56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57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58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59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60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61" name="Datumsplatzhalter 15"/>
          <p:cNvSpPr/>
          <p:nvPr/>
        </p:nvSpPr>
        <p:spPr>
          <a:xfrm>
            <a:off x="600480" y="6192360"/>
            <a:ext cx="11087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35465856-E150-48C8-A1ED-EF08B25C7750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Rechteck 7"/>
          <p:cNvSpPr/>
          <p:nvPr/>
        </p:nvSpPr>
        <p:spPr>
          <a:xfrm>
            <a:off x="0" y="-15480"/>
            <a:ext cx="12191400" cy="6872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3" name="Rechteck 10"/>
          <p:cNvSpPr/>
          <p:nvPr/>
        </p:nvSpPr>
        <p:spPr>
          <a:xfrm>
            <a:off x="144000" y="3492000"/>
            <a:ext cx="118936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4" name="Datumsplatzhalter 15"/>
          <p:cNvSpPr/>
          <p:nvPr/>
        </p:nvSpPr>
        <p:spPr>
          <a:xfrm>
            <a:off x="600480" y="6192360"/>
            <a:ext cx="1106352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66974808-C0B8-4D48-B6A6-2605764C1E02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Textfeld 2"/>
          <p:cNvSpPr/>
          <p:nvPr/>
        </p:nvSpPr>
        <p:spPr>
          <a:xfrm>
            <a:off x="5390280" y="81172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66" name="Textfeld 5"/>
          <p:cNvSpPr/>
          <p:nvPr/>
        </p:nvSpPr>
        <p:spPr>
          <a:xfrm>
            <a:off x="13204080" y="5577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grpSp>
        <p:nvGrpSpPr>
          <p:cNvPr id="67" name="Gruppieren 1"/>
          <p:cNvGrpSpPr/>
          <p:nvPr/>
        </p:nvGrpSpPr>
        <p:grpSpPr>
          <a:xfrm>
            <a:off x="155520" y="154800"/>
            <a:ext cx="3810960" cy="3236760"/>
            <a:chOff x="155520" y="154800"/>
            <a:chExt cx="3810960" cy="3236760"/>
          </a:xfrm>
        </p:grpSpPr>
        <p:sp>
          <p:nvSpPr>
            <p:cNvPr id="68" name="Rechteck 12"/>
            <p:cNvSpPr/>
            <p:nvPr/>
          </p:nvSpPr>
          <p:spPr>
            <a:xfrm>
              <a:off x="155520" y="154800"/>
              <a:ext cx="3810960" cy="3236760"/>
            </a:xfrm>
            <a:prstGeom prst="rect">
              <a:avLst/>
            </a:prstGeom>
            <a:solidFill>
              <a:srgbClr val="ed6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de-DE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69" name="Grafik 23" descr=""/>
            <p:cNvPicPr/>
            <p:nvPr/>
          </p:nvPicPr>
          <p:blipFill>
            <a:blip r:embed="rId3"/>
            <a:stretch/>
          </p:blipFill>
          <p:spPr>
            <a:xfrm>
              <a:off x="599040" y="2372040"/>
              <a:ext cx="2904840" cy="5572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70" name="Grafik 6" descr=""/>
          <p:cNvPicPr/>
          <p:nvPr/>
        </p:nvPicPr>
        <p:blipFill>
          <a:blip r:embed="rId4"/>
          <a:stretch/>
        </p:blipFill>
        <p:spPr>
          <a:xfrm>
            <a:off x="4064400" y="154800"/>
            <a:ext cx="7970760" cy="3235680"/>
          </a:xfrm>
          <a:prstGeom prst="rect">
            <a:avLst/>
          </a:prstGeom>
          <a:ln w="0">
            <a:noFill/>
          </a:ln>
        </p:spPr>
      </p:pic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de-DE" sz="4400" spc="-1" strike="noStrike">
                <a:solidFill>
                  <a:srgbClr val="000000"/>
                </a:solidFill>
                <a:latin typeface="Calibri"/>
              </a:rPr>
              <a:t>Format des Titeltextes durch Klicken bearbeiten</a:t>
            </a:r>
            <a:endParaRPr b="0" lang="de-DE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Calibri"/>
              </a:rPr>
              <a:t>Format des Gliederungstextes durch Klicken bearbeiten</a:t>
            </a:r>
            <a:endParaRPr b="0" lang="de-DE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</a:rPr>
              <a:t>Zweite Gliederungsebene</a:t>
            </a:r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Dritte Gliederungsebene</a:t>
            </a:r>
            <a:endParaRPr b="0" lang="de-DE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Vierte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Fünfte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Sechste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Siebte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hteck 2"/>
          <p:cNvSpPr/>
          <p:nvPr/>
        </p:nvSpPr>
        <p:spPr>
          <a:xfrm>
            <a:off x="144000" y="3492000"/>
            <a:ext cx="118936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4" name="Rechteck 10"/>
          <p:cNvSpPr/>
          <p:nvPr/>
        </p:nvSpPr>
        <p:spPr>
          <a:xfrm>
            <a:off x="144000" y="144000"/>
            <a:ext cx="3810960" cy="32392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5" name="Grafik 12" descr=""/>
          <p:cNvPicPr/>
          <p:nvPr/>
        </p:nvPicPr>
        <p:blipFill>
          <a:blip r:embed="rId2"/>
          <a:stretch/>
        </p:blipFill>
        <p:spPr>
          <a:xfrm>
            <a:off x="599040" y="2399040"/>
            <a:ext cx="2904840" cy="557280"/>
          </a:xfrm>
          <a:prstGeom prst="rect">
            <a:avLst/>
          </a:prstGeom>
          <a:ln w="0">
            <a:noFill/>
          </a:ln>
        </p:spPr>
      </p:pic>
      <p:sp>
        <p:nvSpPr>
          <p:cNvPr id="76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77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78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79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80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81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82" name="Datumsplatzhalter 15"/>
          <p:cNvSpPr/>
          <p:nvPr/>
        </p:nvSpPr>
        <p:spPr>
          <a:xfrm>
            <a:off x="600480" y="6192360"/>
            <a:ext cx="11087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1FB3A15A-1CCB-4B37-8951-7326FD31B703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Rechteck 7"/>
          <p:cNvSpPr/>
          <p:nvPr/>
        </p:nvSpPr>
        <p:spPr>
          <a:xfrm>
            <a:off x="0" y="-15480"/>
            <a:ext cx="12191400" cy="6872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4" name="Rechteck 10"/>
          <p:cNvSpPr/>
          <p:nvPr/>
        </p:nvSpPr>
        <p:spPr>
          <a:xfrm>
            <a:off x="144000" y="3492000"/>
            <a:ext cx="118936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5" name="Datumsplatzhalter 15"/>
          <p:cNvSpPr/>
          <p:nvPr/>
        </p:nvSpPr>
        <p:spPr>
          <a:xfrm>
            <a:off x="600480" y="6192360"/>
            <a:ext cx="1106352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36EC4CB0-17D9-4654-B011-820811468BC4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Textfeld 2"/>
          <p:cNvSpPr/>
          <p:nvPr/>
        </p:nvSpPr>
        <p:spPr>
          <a:xfrm>
            <a:off x="5390280" y="81172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87" name="Textfeld 5"/>
          <p:cNvSpPr/>
          <p:nvPr/>
        </p:nvSpPr>
        <p:spPr>
          <a:xfrm>
            <a:off x="13204080" y="5577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grpSp>
        <p:nvGrpSpPr>
          <p:cNvPr id="88" name="Gruppieren 1"/>
          <p:cNvGrpSpPr/>
          <p:nvPr/>
        </p:nvGrpSpPr>
        <p:grpSpPr>
          <a:xfrm>
            <a:off x="155520" y="154800"/>
            <a:ext cx="3810960" cy="3236760"/>
            <a:chOff x="155520" y="154800"/>
            <a:chExt cx="3810960" cy="3236760"/>
          </a:xfrm>
        </p:grpSpPr>
        <p:sp>
          <p:nvSpPr>
            <p:cNvPr id="89" name="Rechteck 12"/>
            <p:cNvSpPr/>
            <p:nvPr/>
          </p:nvSpPr>
          <p:spPr>
            <a:xfrm>
              <a:off x="155520" y="154800"/>
              <a:ext cx="3810960" cy="3236760"/>
            </a:xfrm>
            <a:prstGeom prst="rect">
              <a:avLst/>
            </a:prstGeom>
            <a:solidFill>
              <a:srgbClr val="ed6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de-DE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90" name="Grafik 23" descr=""/>
            <p:cNvPicPr/>
            <p:nvPr/>
          </p:nvPicPr>
          <p:blipFill>
            <a:blip r:embed="rId3"/>
            <a:stretch/>
          </p:blipFill>
          <p:spPr>
            <a:xfrm>
              <a:off x="599040" y="2372040"/>
              <a:ext cx="2904840" cy="5572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91" name="Grafik 6" descr=""/>
          <p:cNvPicPr/>
          <p:nvPr/>
        </p:nvPicPr>
        <p:blipFill>
          <a:blip r:embed="rId4"/>
          <a:stretch/>
        </p:blipFill>
        <p:spPr>
          <a:xfrm>
            <a:off x="4064400" y="154800"/>
            <a:ext cx="7973280" cy="32356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5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hteck 2"/>
          <p:cNvSpPr/>
          <p:nvPr/>
        </p:nvSpPr>
        <p:spPr>
          <a:xfrm>
            <a:off x="144000" y="3492000"/>
            <a:ext cx="118936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3" name="Rechteck 10"/>
          <p:cNvSpPr/>
          <p:nvPr/>
        </p:nvSpPr>
        <p:spPr>
          <a:xfrm>
            <a:off x="144000" y="144000"/>
            <a:ext cx="3810960" cy="32392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94" name="Grafik 12" descr=""/>
          <p:cNvPicPr/>
          <p:nvPr/>
        </p:nvPicPr>
        <p:blipFill>
          <a:blip r:embed="rId2"/>
          <a:stretch/>
        </p:blipFill>
        <p:spPr>
          <a:xfrm>
            <a:off x="599040" y="2399040"/>
            <a:ext cx="2904840" cy="557280"/>
          </a:xfrm>
          <a:prstGeom prst="rect">
            <a:avLst/>
          </a:prstGeom>
          <a:ln w="0">
            <a:noFill/>
          </a:ln>
        </p:spPr>
      </p:pic>
      <p:sp>
        <p:nvSpPr>
          <p:cNvPr id="95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96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97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98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99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00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01" name="Datumsplatzhalter 15"/>
          <p:cNvSpPr/>
          <p:nvPr/>
        </p:nvSpPr>
        <p:spPr>
          <a:xfrm>
            <a:off x="600480" y="6192360"/>
            <a:ext cx="11087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C9D361B6-D597-48A7-86FA-2E711E455D1D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Rechteck 7"/>
          <p:cNvSpPr/>
          <p:nvPr/>
        </p:nvSpPr>
        <p:spPr>
          <a:xfrm>
            <a:off x="0" y="-15480"/>
            <a:ext cx="12191400" cy="6872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3" name="Rechteck 10"/>
          <p:cNvSpPr/>
          <p:nvPr/>
        </p:nvSpPr>
        <p:spPr>
          <a:xfrm>
            <a:off x="144000" y="3492000"/>
            <a:ext cx="118936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4" name="Datumsplatzhalter 15"/>
          <p:cNvSpPr/>
          <p:nvPr/>
        </p:nvSpPr>
        <p:spPr>
          <a:xfrm>
            <a:off x="600480" y="6192360"/>
            <a:ext cx="11087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262DC327-8B29-44B0-A162-0FF8C832CB35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Textfeld 2"/>
          <p:cNvSpPr/>
          <p:nvPr/>
        </p:nvSpPr>
        <p:spPr>
          <a:xfrm>
            <a:off x="5390280" y="81172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06" name="Textfeld 5"/>
          <p:cNvSpPr/>
          <p:nvPr/>
        </p:nvSpPr>
        <p:spPr>
          <a:xfrm>
            <a:off x="13204080" y="5577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grpSp>
        <p:nvGrpSpPr>
          <p:cNvPr id="107" name="Gruppieren 1"/>
          <p:cNvGrpSpPr/>
          <p:nvPr/>
        </p:nvGrpSpPr>
        <p:grpSpPr>
          <a:xfrm>
            <a:off x="155520" y="154800"/>
            <a:ext cx="3810960" cy="3236760"/>
            <a:chOff x="155520" y="154800"/>
            <a:chExt cx="3810960" cy="3236760"/>
          </a:xfrm>
        </p:grpSpPr>
        <p:sp>
          <p:nvSpPr>
            <p:cNvPr id="108" name="Rechteck 11"/>
            <p:cNvSpPr/>
            <p:nvPr/>
          </p:nvSpPr>
          <p:spPr>
            <a:xfrm>
              <a:off x="155520" y="154800"/>
              <a:ext cx="3810960" cy="3236760"/>
            </a:xfrm>
            <a:prstGeom prst="rect">
              <a:avLst/>
            </a:prstGeom>
            <a:solidFill>
              <a:srgbClr val="ed6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de-DE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109" name="Grafik 13" descr=""/>
            <p:cNvPicPr/>
            <p:nvPr/>
          </p:nvPicPr>
          <p:blipFill>
            <a:blip r:embed="rId3"/>
            <a:stretch/>
          </p:blipFill>
          <p:spPr>
            <a:xfrm>
              <a:off x="599040" y="2372040"/>
              <a:ext cx="2904840" cy="5572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10" name="Textfeld 3"/>
          <p:cNvSpPr/>
          <p:nvPr/>
        </p:nvSpPr>
        <p:spPr>
          <a:xfrm>
            <a:off x="-182880" y="54406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pic>
        <p:nvPicPr>
          <p:cNvPr id="111" name="Grafik 6" descr=""/>
          <p:cNvPicPr/>
          <p:nvPr/>
        </p:nvPicPr>
        <p:blipFill>
          <a:blip r:embed="rId4"/>
          <a:stretch/>
        </p:blipFill>
        <p:spPr>
          <a:xfrm>
            <a:off x="4064400" y="154800"/>
            <a:ext cx="7973280" cy="32356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5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hteck 2"/>
          <p:cNvSpPr/>
          <p:nvPr/>
        </p:nvSpPr>
        <p:spPr>
          <a:xfrm>
            <a:off x="144000" y="3492000"/>
            <a:ext cx="118936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3" name="Rechteck 10"/>
          <p:cNvSpPr/>
          <p:nvPr/>
        </p:nvSpPr>
        <p:spPr>
          <a:xfrm>
            <a:off x="144000" y="144000"/>
            <a:ext cx="3810960" cy="32392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4" name="Grafik 12" descr=""/>
          <p:cNvPicPr/>
          <p:nvPr/>
        </p:nvPicPr>
        <p:blipFill>
          <a:blip r:embed="rId2"/>
          <a:stretch/>
        </p:blipFill>
        <p:spPr>
          <a:xfrm>
            <a:off x="599040" y="2399040"/>
            <a:ext cx="2904840" cy="557280"/>
          </a:xfrm>
          <a:prstGeom prst="rect">
            <a:avLst/>
          </a:prstGeom>
          <a:ln w="0">
            <a:noFill/>
          </a:ln>
        </p:spPr>
      </p:pic>
      <p:sp>
        <p:nvSpPr>
          <p:cNvPr id="115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16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17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18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19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20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21" name="Datumsplatzhalter 15"/>
          <p:cNvSpPr/>
          <p:nvPr/>
        </p:nvSpPr>
        <p:spPr>
          <a:xfrm>
            <a:off x="600480" y="6192360"/>
            <a:ext cx="11087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18F0A3E7-D60B-4817-8065-6BC64BA7ABFB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Rechteck 7"/>
          <p:cNvSpPr/>
          <p:nvPr/>
        </p:nvSpPr>
        <p:spPr>
          <a:xfrm>
            <a:off x="0" y="0"/>
            <a:ext cx="12191400" cy="6872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3" name="Rechteck 10"/>
          <p:cNvSpPr/>
          <p:nvPr/>
        </p:nvSpPr>
        <p:spPr>
          <a:xfrm>
            <a:off x="144000" y="3492000"/>
            <a:ext cx="7955280" cy="320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4" name="Datumsplatzhalter 15"/>
          <p:cNvSpPr/>
          <p:nvPr/>
        </p:nvSpPr>
        <p:spPr>
          <a:xfrm>
            <a:off x="600480" y="6192360"/>
            <a:ext cx="539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Neubiberg, den </a:t>
            </a:r>
            <a:fld id="{83076874-72AA-41A8-828F-0D9013B07AAE}" type="datetime3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13. Dezember 2024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Textfeld 2"/>
          <p:cNvSpPr/>
          <p:nvPr/>
        </p:nvSpPr>
        <p:spPr>
          <a:xfrm>
            <a:off x="5390280" y="81172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26" name="Textfeld 5"/>
          <p:cNvSpPr/>
          <p:nvPr/>
        </p:nvSpPr>
        <p:spPr>
          <a:xfrm>
            <a:off x="13204080" y="5577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27" name="Textfeld 8"/>
          <p:cNvSpPr/>
          <p:nvPr/>
        </p:nvSpPr>
        <p:spPr>
          <a:xfrm>
            <a:off x="-289800" y="13158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28" name="Rechteck 17"/>
          <p:cNvSpPr/>
          <p:nvPr/>
        </p:nvSpPr>
        <p:spPr>
          <a:xfrm>
            <a:off x="8208360" y="3492000"/>
            <a:ext cx="3822480" cy="3203280"/>
          </a:xfrm>
          <a:prstGeom prst="rect">
            <a:avLst/>
          </a:prstGeom>
          <a:noFill/>
          <a:ln>
            <a:solidFill>
              <a:srgbClr val="e3e3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29" name="Grafik 19" descr=""/>
          <p:cNvPicPr/>
          <p:nvPr/>
        </p:nvPicPr>
        <p:blipFill>
          <a:blip r:embed="rId3"/>
          <a:stretch/>
        </p:blipFill>
        <p:spPr>
          <a:xfrm>
            <a:off x="8636760" y="5743080"/>
            <a:ext cx="3026880" cy="586080"/>
          </a:xfrm>
          <a:prstGeom prst="rect">
            <a:avLst/>
          </a:prstGeom>
          <a:ln w="0">
            <a:noFill/>
          </a:ln>
        </p:spPr>
      </p:pic>
      <p:grpSp>
        <p:nvGrpSpPr>
          <p:cNvPr id="130" name="Gruppieren 1"/>
          <p:cNvGrpSpPr/>
          <p:nvPr/>
        </p:nvGrpSpPr>
        <p:grpSpPr>
          <a:xfrm>
            <a:off x="155520" y="154800"/>
            <a:ext cx="3810960" cy="3236760"/>
            <a:chOff x="155520" y="154800"/>
            <a:chExt cx="3810960" cy="3236760"/>
          </a:xfrm>
        </p:grpSpPr>
        <p:sp>
          <p:nvSpPr>
            <p:cNvPr id="131" name="Rechteck 14"/>
            <p:cNvSpPr/>
            <p:nvPr/>
          </p:nvSpPr>
          <p:spPr>
            <a:xfrm>
              <a:off x="155520" y="154800"/>
              <a:ext cx="3810960" cy="3236760"/>
            </a:xfrm>
            <a:prstGeom prst="rect">
              <a:avLst/>
            </a:prstGeom>
            <a:solidFill>
              <a:srgbClr val="ed6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de-DE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132" name="Grafik 15" descr=""/>
            <p:cNvPicPr/>
            <p:nvPr/>
          </p:nvPicPr>
          <p:blipFill>
            <a:blip r:embed="rId4"/>
            <a:stretch/>
          </p:blipFill>
          <p:spPr>
            <a:xfrm>
              <a:off x="599040" y="2372040"/>
              <a:ext cx="2904840" cy="5572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33" name="Grafik 16" descr=""/>
          <p:cNvPicPr/>
          <p:nvPr/>
        </p:nvPicPr>
        <p:blipFill>
          <a:blip r:embed="rId5"/>
          <a:stretch/>
        </p:blipFill>
        <p:spPr>
          <a:xfrm>
            <a:off x="4064400" y="154800"/>
            <a:ext cx="7974720" cy="32356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6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hteck 10"/>
          <p:cNvSpPr/>
          <p:nvPr/>
        </p:nvSpPr>
        <p:spPr>
          <a:xfrm>
            <a:off x="155880" y="157320"/>
            <a:ext cx="11878920" cy="5327280"/>
          </a:xfrm>
          <a:prstGeom prst="rect">
            <a:avLst/>
          </a:prstGeom>
          <a:solidFill>
            <a:srgbClr val="64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5" name="Rechteck 15"/>
          <p:cNvSpPr/>
          <p:nvPr/>
        </p:nvSpPr>
        <p:spPr>
          <a:xfrm>
            <a:off x="154800" y="5551200"/>
            <a:ext cx="11880360" cy="280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16200" bIns="-162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6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37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38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39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40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41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42" name="Datumsplatzhalter 15"/>
          <p:cNvSpPr/>
          <p:nvPr/>
        </p:nvSpPr>
        <p:spPr>
          <a:xfrm>
            <a:off x="364680" y="65228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3" name="Picture 2" descr=""/>
          <p:cNvPicPr/>
          <p:nvPr/>
        </p:nvPicPr>
        <p:blipFill>
          <a:blip r:embed="rId2"/>
          <a:stretch/>
        </p:blipFill>
        <p:spPr>
          <a:xfrm>
            <a:off x="9190080" y="5720760"/>
            <a:ext cx="2739600" cy="893160"/>
          </a:xfrm>
          <a:prstGeom prst="rect">
            <a:avLst/>
          </a:prstGeom>
          <a:ln w="0">
            <a:noFill/>
          </a:ln>
        </p:spPr>
      </p:pic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de-DE" sz="4400" spc="-1" strike="noStrike">
                <a:solidFill>
                  <a:srgbClr val="000000"/>
                </a:solidFill>
                <a:latin typeface="Calibri"/>
              </a:rPr>
              <a:t>Format des Titeltextes durch Klicken bearbeiten</a:t>
            </a:r>
            <a:endParaRPr b="0" lang="de-DE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Calibri"/>
              </a:rPr>
              <a:t>Format des Gliederungstextes durch Klicken bearbeiten</a:t>
            </a:r>
            <a:endParaRPr b="0" lang="de-DE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</a:rPr>
              <a:t>Zweite Gliederungsebene</a:t>
            </a:r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Dritte Gliederungsebene</a:t>
            </a:r>
            <a:endParaRPr b="0" lang="de-DE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Vierte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Fünfte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Sechste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Siebte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hteck 10"/>
          <p:cNvSpPr/>
          <p:nvPr/>
        </p:nvSpPr>
        <p:spPr>
          <a:xfrm>
            <a:off x="155880" y="157320"/>
            <a:ext cx="11878920" cy="5327280"/>
          </a:xfrm>
          <a:prstGeom prst="rect">
            <a:avLst/>
          </a:prstGeom>
          <a:solidFill>
            <a:srgbClr val="64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7" name="Rechteck 15"/>
          <p:cNvSpPr/>
          <p:nvPr/>
        </p:nvSpPr>
        <p:spPr>
          <a:xfrm>
            <a:off x="154800" y="5551200"/>
            <a:ext cx="11880360" cy="280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16200" bIns="-162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8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49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50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51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52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53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54" name="Datumsplatzhalter 15"/>
          <p:cNvSpPr/>
          <p:nvPr/>
        </p:nvSpPr>
        <p:spPr>
          <a:xfrm>
            <a:off x="364680" y="65228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5" name="Picture 2" descr=""/>
          <p:cNvPicPr/>
          <p:nvPr/>
        </p:nvPicPr>
        <p:blipFill>
          <a:blip r:embed="rId2"/>
          <a:stretch/>
        </p:blipFill>
        <p:spPr>
          <a:xfrm>
            <a:off x="9190080" y="5720760"/>
            <a:ext cx="2739600" cy="89316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hteck 10"/>
          <p:cNvSpPr/>
          <p:nvPr/>
        </p:nvSpPr>
        <p:spPr>
          <a:xfrm>
            <a:off x="155880" y="157320"/>
            <a:ext cx="11878920" cy="5327280"/>
          </a:xfrm>
          <a:prstGeom prst="rect">
            <a:avLst/>
          </a:prstGeom>
          <a:solidFill>
            <a:srgbClr val="64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7" name="Rechteck 15"/>
          <p:cNvSpPr/>
          <p:nvPr/>
        </p:nvSpPr>
        <p:spPr>
          <a:xfrm>
            <a:off x="154800" y="5551200"/>
            <a:ext cx="11880360" cy="280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16200" bIns="-162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8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59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60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61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62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63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64" name="Datumsplatzhalter 15"/>
          <p:cNvSpPr/>
          <p:nvPr/>
        </p:nvSpPr>
        <p:spPr>
          <a:xfrm>
            <a:off x="364680" y="65228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5" name="Picture 2" descr=""/>
          <p:cNvPicPr/>
          <p:nvPr/>
        </p:nvPicPr>
        <p:blipFill>
          <a:blip r:embed="rId2"/>
          <a:stretch/>
        </p:blipFill>
        <p:spPr>
          <a:xfrm>
            <a:off x="9190080" y="5720760"/>
            <a:ext cx="2739600" cy="893160"/>
          </a:xfrm>
          <a:prstGeom prst="rect">
            <a:avLst/>
          </a:prstGeom>
          <a:ln w="0">
            <a:noFill/>
          </a:ln>
        </p:spPr>
      </p:pic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de-DE" sz="4400" spc="-1" strike="noStrike">
                <a:solidFill>
                  <a:srgbClr val="000000"/>
                </a:solidFill>
                <a:latin typeface="Calibri"/>
              </a:rPr>
              <a:t>Format des Titeltextes durch Klicken bearbeiten</a:t>
            </a:r>
            <a:endParaRPr b="0" lang="de-DE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Calibri"/>
              </a:rPr>
              <a:t>Format des Gliederungstextes durch Klicken bearbeiten</a:t>
            </a:r>
            <a:endParaRPr b="0" lang="de-DE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</a:rPr>
              <a:t>Zweite Gliederungsebene</a:t>
            </a:r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Dritte Gliederungsebene</a:t>
            </a:r>
            <a:endParaRPr b="0" lang="de-DE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Vierte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Fünfte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Sechste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Siebte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hteck 10"/>
          <p:cNvSpPr/>
          <p:nvPr/>
        </p:nvSpPr>
        <p:spPr>
          <a:xfrm>
            <a:off x="155880" y="157320"/>
            <a:ext cx="11878920" cy="5327280"/>
          </a:xfrm>
          <a:prstGeom prst="rect">
            <a:avLst/>
          </a:prstGeom>
          <a:solidFill>
            <a:srgbClr val="64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69" name="Rechteck 15"/>
          <p:cNvSpPr/>
          <p:nvPr/>
        </p:nvSpPr>
        <p:spPr>
          <a:xfrm>
            <a:off x="154800" y="5551200"/>
            <a:ext cx="11880360" cy="280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16200" bIns="-162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70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71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72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73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74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75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76" name="Datumsplatzhalter 15"/>
          <p:cNvSpPr/>
          <p:nvPr/>
        </p:nvSpPr>
        <p:spPr>
          <a:xfrm>
            <a:off x="364680" y="65228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7" name="Picture 2" descr=""/>
          <p:cNvPicPr/>
          <p:nvPr/>
        </p:nvPicPr>
        <p:blipFill>
          <a:blip r:embed="rId2"/>
          <a:stretch/>
        </p:blipFill>
        <p:spPr>
          <a:xfrm>
            <a:off x="9190080" y="5720760"/>
            <a:ext cx="2739600" cy="89316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3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179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80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81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82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83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84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85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B11CD350-89BB-430F-ADD6-5B0E5F1E46AE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87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8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  <p:sp>
        <p:nvSpPr>
          <p:cNvPr id="189" name="Rechteck 12"/>
          <p:cNvSpPr/>
          <p:nvPr/>
        </p:nvSpPr>
        <p:spPr>
          <a:xfrm>
            <a:off x="0" y="0"/>
            <a:ext cx="12191400" cy="1122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90" name="Rechteck 9"/>
          <p:cNvSpPr/>
          <p:nvPr/>
        </p:nvSpPr>
        <p:spPr>
          <a:xfrm flipV="1">
            <a:off x="593280" y="874080"/>
            <a:ext cx="888480" cy="460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800" bIns="18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91" name="Grafik 10" descr="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78320" y="214200"/>
            <a:ext cx="503280" cy="5752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5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193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94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95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96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97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198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99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C22578B9-77F2-4632-BC03-778100512661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01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2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  <p:pic>
        <p:nvPicPr>
          <p:cNvPr id="203" name="Grafik 12" descr="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5524200" y="2971800"/>
            <a:ext cx="3205080" cy="611280"/>
          </a:xfrm>
          <a:prstGeom prst="rect">
            <a:avLst/>
          </a:prstGeom>
          <a:ln w="0">
            <a:noFill/>
          </a:ln>
        </p:spPr>
      </p:pic>
      <p:pic>
        <p:nvPicPr>
          <p:cNvPr id="204" name="Grafik 1" descr="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509400" y="837360"/>
            <a:ext cx="4006080" cy="551484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7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206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07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08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09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10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11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2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2D866899-8836-4738-B1B6-328393AA03F1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3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14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5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  <p:sp>
        <p:nvSpPr>
          <p:cNvPr id="216" name="Rechteck 7"/>
          <p:cNvSpPr/>
          <p:nvPr/>
        </p:nvSpPr>
        <p:spPr>
          <a:xfrm>
            <a:off x="649800" y="2688120"/>
            <a:ext cx="647280" cy="647280"/>
          </a:xfrm>
          <a:prstGeom prst="rect">
            <a:avLst/>
          </a:prstGeom>
          <a:solidFill>
            <a:srgbClr val="646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7" name="Rechteck 9"/>
          <p:cNvSpPr/>
          <p:nvPr/>
        </p:nvSpPr>
        <p:spPr>
          <a:xfrm>
            <a:off x="649800" y="4601160"/>
            <a:ext cx="647280" cy="647280"/>
          </a:xfrm>
          <a:prstGeom prst="rect">
            <a:avLst/>
          </a:prstGeom>
          <a:solidFill>
            <a:srgbClr val="9d9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8" name="Rechteck 12"/>
          <p:cNvSpPr/>
          <p:nvPr/>
        </p:nvSpPr>
        <p:spPr>
          <a:xfrm>
            <a:off x="649800" y="1913400"/>
            <a:ext cx="647280" cy="6472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9" name="Rechteck 17"/>
          <p:cNvSpPr/>
          <p:nvPr/>
        </p:nvSpPr>
        <p:spPr>
          <a:xfrm>
            <a:off x="649800" y="5373360"/>
            <a:ext cx="647280" cy="64728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20" name="Rechteck 19"/>
          <p:cNvSpPr/>
          <p:nvPr/>
        </p:nvSpPr>
        <p:spPr>
          <a:xfrm>
            <a:off x="3570840" y="4613400"/>
            <a:ext cx="647280" cy="647280"/>
          </a:xfrm>
          <a:prstGeom prst="rect">
            <a:avLst/>
          </a:prstGeom>
          <a:solidFill>
            <a:srgbClr val="c6c6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21" name="Rechteck 21"/>
          <p:cNvSpPr/>
          <p:nvPr/>
        </p:nvSpPr>
        <p:spPr>
          <a:xfrm>
            <a:off x="3570840" y="5373360"/>
            <a:ext cx="647280" cy="64728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22" name="Rechteck 23"/>
          <p:cNvSpPr/>
          <p:nvPr/>
        </p:nvSpPr>
        <p:spPr>
          <a:xfrm>
            <a:off x="6494400" y="4626360"/>
            <a:ext cx="647280" cy="647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224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25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26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27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28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29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0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E2982C1F-2A04-4A24-ABC0-E608DD018C9B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1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32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3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  <p:sp>
        <p:nvSpPr>
          <p:cNvPr id="234" name="Rechteck 12"/>
          <p:cNvSpPr/>
          <p:nvPr/>
        </p:nvSpPr>
        <p:spPr>
          <a:xfrm>
            <a:off x="0" y="0"/>
            <a:ext cx="12191400" cy="1122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5" name="Textfeld 3"/>
          <p:cNvSpPr/>
          <p:nvPr/>
        </p:nvSpPr>
        <p:spPr>
          <a:xfrm>
            <a:off x="1615680" y="32569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36" name="Rechteck 4"/>
          <p:cNvSpPr/>
          <p:nvPr/>
        </p:nvSpPr>
        <p:spPr>
          <a:xfrm flipV="1">
            <a:off x="593280" y="874080"/>
            <a:ext cx="888480" cy="460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800" bIns="18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237" name="Grafik 5" descr="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78320" y="214200"/>
            <a:ext cx="503280" cy="57528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5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239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40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41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42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43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44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45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F9C866FE-5B0B-4C0E-824C-425F0919A9D5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6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47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8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  <p:sp>
        <p:nvSpPr>
          <p:cNvPr id="249" name="Textfeld 3"/>
          <p:cNvSpPr/>
          <p:nvPr/>
        </p:nvSpPr>
        <p:spPr>
          <a:xfrm>
            <a:off x="3009960" y="66294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50" name="Textfeld 4"/>
          <p:cNvSpPr/>
          <p:nvPr/>
        </p:nvSpPr>
        <p:spPr>
          <a:xfrm>
            <a:off x="10686960" y="2998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de-DE" sz="4400" spc="-1" strike="noStrike">
                <a:solidFill>
                  <a:srgbClr val="000000"/>
                </a:solidFill>
                <a:latin typeface="Calibri"/>
              </a:rPr>
              <a:t>Format des Titeltextes durch Klicken bearbeiten</a:t>
            </a:r>
            <a:endParaRPr b="0" lang="de-DE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3200" spc="-1" strike="noStrike">
                <a:solidFill>
                  <a:srgbClr val="000000"/>
                </a:solidFill>
                <a:latin typeface="Calibri"/>
              </a:rPr>
              <a:t>Format des Gliederungstextes durch Klicken bearbeiten</a:t>
            </a:r>
            <a:endParaRPr b="0" lang="de-DE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800" spc="-1" strike="noStrike">
                <a:solidFill>
                  <a:srgbClr val="000000"/>
                </a:solidFill>
                <a:latin typeface="Calibri"/>
              </a:rPr>
              <a:t>Zweite Gliederungsebene</a:t>
            </a:r>
            <a:endParaRPr b="0" lang="de-DE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400" spc="-1" strike="noStrike">
                <a:solidFill>
                  <a:srgbClr val="000000"/>
                </a:solidFill>
                <a:latin typeface="Calibri"/>
              </a:rPr>
              <a:t>Dritte Gliederungsebene</a:t>
            </a:r>
            <a:endParaRPr b="0" lang="de-DE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Vierte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Fünfte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Sechste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2000" spc="-1" strike="noStrike">
                <a:solidFill>
                  <a:srgbClr val="000000"/>
                </a:solidFill>
                <a:latin typeface="Calibri"/>
              </a:rPr>
              <a:t>Siebte Gliederungsebene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254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55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56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57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58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59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60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4EFDC364-D3FD-4826-9F3D-2F798FE68470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1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62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63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265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66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67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68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69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70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71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4FE54521-E854-4719-97F9-82C09F7605F2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2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73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4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  <p:sp>
        <p:nvSpPr>
          <p:cNvPr id="275" name="Textfeld 5"/>
          <p:cNvSpPr/>
          <p:nvPr/>
        </p:nvSpPr>
        <p:spPr>
          <a:xfrm>
            <a:off x="6553080" y="8128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3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277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78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79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80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81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82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83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F3B986E9-F930-44A0-AFAF-2C84B741FF99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4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85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86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3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288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89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90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91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92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93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94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15DB5919-2AB1-4D06-B075-DAA389205CE1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5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296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97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3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299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00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01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02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03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04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05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5A3409CE-1363-4736-80F3-F9BECDA3900C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6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07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08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  <p:sp>
        <p:nvSpPr>
          <p:cNvPr id="309" name="Textfeld 2"/>
          <p:cNvSpPr/>
          <p:nvPr/>
        </p:nvSpPr>
        <p:spPr>
          <a:xfrm>
            <a:off x="2349360" y="14223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3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Rechteck 6"/>
          <p:cNvSpPr/>
          <p:nvPr/>
        </p:nvSpPr>
        <p:spPr>
          <a:xfrm>
            <a:off x="0" y="-5400"/>
            <a:ext cx="12191400" cy="683280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rgbClr val="9d9d9c"/>
              </a:solidFill>
              <a:latin typeface="Calibri"/>
            </a:endParaRPr>
          </a:p>
        </p:txBody>
      </p:sp>
      <p:sp>
        <p:nvSpPr>
          <p:cNvPr id="311" name="Textfeld 22"/>
          <p:cNvSpPr/>
          <p:nvPr/>
        </p:nvSpPr>
        <p:spPr>
          <a:xfrm>
            <a:off x="2971800" y="38577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12" name="Textfeld 4"/>
          <p:cNvSpPr/>
          <p:nvPr/>
        </p:nvSpPr>
        <p:spPr>
          <a:xfrm>
            <a:off x="2372760" y="225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13" name="Textfeld 1"/>
          <p:cNvSpPr/>
          <p:nvPr/>
        </p:nvSpPr>
        <p:spPr>
          <a:xfrm>
            <a:off x="4766400" y="401184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14" name="Textfeld 7"/>
          <p:cNvSpPr/>
          <p:nvPr/>
        </p:nvSpPr>
        <p:spPr>
          <a:xfrm>
            <a:off x="4572000" y="259452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15" name="Textfeld 8"/>
          <p:cNvSpPr/>
          <p:nvPr/>
        </p:nvSpPr>
        <p:spPr>
          <a:xfrm>
            <a:off x="-414720" y="684720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16" name="Rechteck 5"/>
          <p:cNvSpPr/>
          <p:nvPr/>
        </p:nvSpPr>
        <p:spPr>
          <a:xfrm>
            <a:off x="-13320" y="6444000"/>
            <a:ext cx="12221280" cy="13680"/>
          </a:xfrm>
          <a:prstGeom prst="rect">
            <a:avLst/>
          </a:prstGeom>
          <a:solidFill>
            <a:srgbClr val="ed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30600" bIns="-30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17" name="Foliennummernplatzhalter 5"/>
          <p:cNvSpPr/>
          <p:nvPr/>
        </p:nvSpPr>
        <p:spPr>
          <a:xfrm>
            <a:off x="9990000" y="6477480"/>
            <a:ext cx="16862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r"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 </a:t>
            </a:r>
            <a:r>
              <a:rPr b="0" lang="de-DE" sz="1200" spc="-1" strike="noStrike">
                <a:solidFill>
                  <a:srgbClr val="ed6e00"/>
                </a:solidFill>
                <a:latin typeface="Verdana"/>
                <a:ea typeface="Verdana"/>
              </a:rPr>
              <a:t>|          </a:t>
            </a: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Seite </a:t>
            </a:r>
            <a:fld id="{D1090385-FCC0-40BD-9835-DB1ABEE97953}" type="slidenum"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&lt;Foliennummer&gt;</a:t>
            </a:fld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8" name="Textfeld 9"/>
          <p:cNvSpPr/>
          <p:nvPr/>
        </p:nvSpPr>
        <p:spPr>
          <a:xfrm>
            <a:off x="2700360" y="787248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  <p:sp>
        <p:nvSpPr>
          <p:cNvPr id="319" name="Datumsplatzhalter 15"/>
          <p:cNvSpPr/>
          <p:nvPr/>
        </p:nvSpPr>
        <p:spPr>
          <a:xfrm>
            <a:off x="514800" y="6551640"/>
            <a:ext cx="953928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914400">
              <a:lnSpc>
                <a:spcPct val="100000"/>
              </a:lnSpc>
            </a:pPr>
            <a:r>
              <a:rPr b="0" lang="de-DE" sz="12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0" name="Picture 2" descr=""/>
          <p:cNvPicPr/>
          <p:nvPr/>
        </p:nvPicPr>
        <p:blipFill>
          <a:blip r:embed="rId2"/>
          <a:stretch/>
        </p:blipFill>
        <p:spPr>
          <a:xfrm>
            <a:off x="9519480" y="-173880"/>
            <a:ext cx="2688480" cy="851760"/>
          </a:xfrm>
          <a:prstGeom prst="rect">
            <a:avLst/>
          </a:prstGeom>
          <a:ln w="0">
            <a:noFill/>
          </a:ln>
        </p:spPr>
      </p:pic>
      <p:sp>
        <p:nvSpPr>
          <p:cNvPr id="321" name="Textfeld 2"/>
          <p:cNvSpPr/>
          <p:nvPr/>
        </p:nvSpPr>
        <p:spPr>
          <a:xfrm>
            <a:off x="2349360" y="142236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484847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6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6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6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6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16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6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svg"/><Relationship Id="rId3" Type="http://schemas.openxmlformats.org/officeDocument/2006/relationships/slideLayout" Target="../slideLayouts/slideLayout16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16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svg"/><Relationship Id="rId3" Type="http://schemas.openxmlformats.org/officeDocument/2006/relationships/slideLayout" Target="../slideLayouts/slideLayout16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slideLayout" Target="../slideLayouts/slideLayout16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6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6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6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6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6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slideLayout" Target="../slideLayouts/slideLayout16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6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slideLayout" Target="../slideLayouts/slideLayout1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16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9.wmf"/><Relationship Id="rId2" Type="http://schemas.openxmlformats.org/officeDocument/2006/relationships/slideLayout" Target="../slideLayouts/slideLayout16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504000" y="3960000"/>
            <a:ext cx="11135520" cy="590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de-DE" sz="3600" spc="-1" strike="noStrike">
                <a:solidFill>
                  <a:srgbClr val="646363"/>
                </a:solidFill>
                <a:latin typeface="Verdana"/>
                <a:ea typeface="Verdana"/>
              </a:rPr>
              <a:t>Präsentation Programmierprojekt</a:t>
            </a:r>
            <a:endParaRPr b="0" lang="de-DE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subTitle"/>
          </p:nvPr>
        </p:nvSpPr>
        <p:spPr>
          <a:xfrm>
            <a:off x="504000" y="4680000"/>
            <a:ext cx="11205720" cy="898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2400" spc="-1" strike="noStrike">
                <a:solidFill>
                  <a:srgbClr val="9d9d9c"/>
                </a:solidFill>
                <a:latin typeface="Verdana"/>
                <a:ea typeface="Verdana"/>
              </a:rPr>
              <a:t>Gruppe 2 „Monopoly UniBW“</a:t>
            </a:r>
            <a:endParaRPr b="0" lang="de-DE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504000" y="449280"/>
            <a:ext cx="11159280" cy="71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de-DE" sz="3200" spc="-1" strike="noStrike">
                <a:solidFill>
                  <a:schemeClr val="lt1"/>
                </a:solidFill>
                <a:latin typeface="Verdana"/>
                <a:ea typeface="Verdana"/>
              </a:rPr>
              <a:t>Übersicht</a:t>
            </a:r>
            <a:endParaRPr b="0" lang="de-DE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/>
          </p:nvPr>
        </p:nvSpPr>
        <p:spPr>
          <a:xfrm>
            <a:off x="515880" y="1624680"/>
            <a:ext cx="11159280" cy="143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Arial"/>
              <a:buChar char="•"/>
            </a:pPr>
            <a:r>
              <a:rPr b="0" lang="de-DE" sz="2200" spc="-1" strike="noStrike">
                <a:solidFill>
                  <a:schemeClr val="lt1"/>
                </a:solidFill>
                <a:latin typeface="Verdana"/>
                <a:ea typeface="Verdana"/>
              </a:rPr>
              <a:t>Analysephase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Arial"/>
              <a:buChar char="•"/>
              <a:tabLst>
                <a:tab algn="l" pos="0"/>
              </a:tabLst>
            </a:pPr>
            <a:r>
              <a:rPr b="0" lang="de-DE" sz="2200" spc="-1" strike="noStrike">
                <a:solidFill>
                  <a:schemeClr val="lt1"/>
                </a:solidFill>
                <a:latin typeface="Verdana"/>
                <a:ea typeface="Verdana"/>
              </a:rPr>
              <a:t>Designphase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Arial"/>
              <a:buChar char="•"/>
              <a:tabLst>
                <a:tab algn="l" pos="0"/>
              </a:tabLst>
            </a:pPr>
            <a:r>
              <a:rPr b="0" lang="de-DE" sz="2200" spc="-1" strike="noStrike">
                <a:solidFill>
                  <a:schemeClr val="lt1"/>
                </a:solidFill>
                <a:latin typeface="Verdana"/>
                <a:ea typeface="Verdana"/>
              </a:rPr>
              <a:t>Implementierungsphase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Arial"/>
              <a:buChar char="•"/>
              <a:tabLst>
                <a:tab algn="l" pos="0"/>
              </a:tabLst>
            </a:pPr>
            <a:r>
              <a:rPr b="0" lang="de-DE" sz="2200" spc="-1" strike="noStrike">
                <a:solidFill>
                  <a:schemeClr val="lt1"/>
                </a:solidFill>
                <a:latin typeface="Verdana"/>
                <a:ea typeface="Verdana"/>
              </a:rPr>
              <a:t>Fazit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504000" y="449280"/>
            <a:ext cx="11159280" cy="71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de-DE" sz="3200" spc="-1" strike="noStrike">
                <a:solidFill>
                  <a:schemeClr val="lt1"/>
                </a:solidFill>
                <a:latin typeface="Verdana"/>
                <a:ea typeface="Verdana"/>
              </a:rPr>
              <a:t>Innerer Aufbau Phasen:</a:t>
            </a:r>
            <a:endParaRPr b="0" lang="de-DE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/>
          </p:nvPr>
        </p:nvSpPr>
        <p:spPr>
          <a:xfrm>
            <a:off x="515880" y="1624680"/>
            <a:ext cx="11159280" cy="143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Arial"/>
              <a:buChar char="•"/>
            </a:pPr>
            <a:r>
              <a:rPr b="1" lang="de-DE" sz="2200" spc="-1" strike="noStrike">
                <a:solidFill>
                  <a:schemeClr val="lt1"/>
                </a:solidFill>
                <a:latin typeface="Verdana"/>
                <a:ea typeface="Verdana"/>
              </a:rPr>
              <a:t>Analysephase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Courier New"/>
              <a:buChar char="o"/>
              <a:tabLst>
                <a:tab algn="l" pos="0"/>
              </a:tabLst>
            </a:pPr>
            <a:r>
              <a:rPr b="0" lang="de-DE" sz="2200" spc="-1" strike="noStrike">
                <a:solidFill>
                  <a:schemeClr val="lt1"/>
                </a:solidFill>
                <a:latin typeface="Verdana"/>
                <a:ea typeface="Verdana"/>
              </a:rPr>
              <a:t>Was war gefordert?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Courier New"/>
              <a:buChar char="o"/>
              <a:tabLst>
                <a:tab algn="l" pos="0"/>
              </a:tabLst>
            </a:pPr>
            <a:r>
              <a:rPr b="0" lang="de-DE" sz="2200" spc="-1" strike="noStrike">
                <a:solidFill>
                  <a:schemeClr val="lt1"/>
                </a:solidFill>
                <a:latin typeface="Verdana"/>
                <a:ea typeface="Verdana"/>
              </a:rPr>
              <a:t>Vorstellung der Artefakte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Courier New"/>
              <a:buChar char="o"/>
              <a:tabLst>
                <a:tab algn="l" pos="0"/>
              </a:tabLst>
            </a:pPr>
            <a:r>
              <a:rPr b="0" lang="de-DE" sz="2200" spc="-1" strike="noStrike">
                <a:solidFill>
                  <a:schemeClr val="lt1"/>
                </a:solidFill>
                <a:latin typeface="Verdana"/>
                <a:ea typeface="Verdana"/>
              </a:rPr>
              <a:t>Lessons Learned</a:t>
            </a:r>
            <a:endParaRPr b="0" lang="de-DE" sz="2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/>
          </p:nvPr>
        </p:nvSpPr>
        <p:spPr>
          <a:xfrm>
            <a:off x="504000" y="1260000"/>
            <a:ext cx="11159280" cy="567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de-DE" sz="32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Analysephase- Was war gefordert?</a:t>
            </a:r>
            <a:endParaRPr b="0" lang="de-DE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/>
          </p:nvPr>
        </p:nvSpPr>
        <p:spPr>
          <a:xfrm>
            <a:off x="504000" y="2395440"/>
            <a:ext cx="11159280" cy="377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Use Cases (Müller)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Test Cases (Szepielewicz)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Klassendiagramme (Schmelz und Puderbach)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Gestaltungsrichtlinien (Malkmus)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GUI Skizzen (Schmidt)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Benutzerhandbuch und erweiterte Aufgabenstellung (Wilkening)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Analysephase-Erweiterte Aufgabenstellung (Wilkening)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2" name="Textfeld 3"/>
          <p:cNvSpPr/>
          <p:nvPr/>
        </p:nvSpPr>
        <p:spPr>
          <a:xfrm>
            <a:off x="344160" y="2399040"/>
            <a:ext cx="4905720" cy="291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Zusammenfassen der Spielregeln und „Sonderregeln“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Vollständigkeitsprobleme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Nachträgliche Anpassung nach Rücksprache mit Kunde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3" name="Picture 2" descr=""/>
          <p:cNvPicPr/>
          <p:nvPr/>
        </p:nvPicPr>
        <p:blipFill>
          <a:blip r:embed="rId1"/>
          <a:stretch/>
        </p:blipFill>
        <p:spPr>
          <a:xfrm>
            <a:off x="5788800" y="934200"/>
            <a:ext cx="6058440" cy="514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Analysephase-V.1.1 Klassendiagramm (Puderbach)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5" name="Picture 4" descr=""/>
          <p:cNvPicPr/>
          <p:nvPr/>
        </p:nvPicPr>
        <p:blipFill>
          <a:blip r:embed="rId1"/>
          <a:stretch/>
        </p:blipFill>
        <p:spPr>
          <a:xfrm>
            <a:off x="0" y="639360"/>
            <a:ext cx="12191400" cy="6217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Analysephase-GUI Skizzen (Schmidt)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7" name="Picture 2" descr=""/>
          <p:cNvPicPr/>
          <p:nvPr/>
        </p:nvPicPr>
        <p:blipFill>
          <a:blip r:embed="rId1"/>
          <a:stretch/>
        </p:blipFill>
        <p:spPr>
          <a:xfrm>
            <a:off x="2059920" y="757800"/>
            <a:ext cx="8071560" cy="5562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Analysephase-GUI Skizzen (Schmidt)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39" name="Picture 2" descr=""/>
          <p:cNvPicPr/>
          <p:nvPr/>
        </p:nvPicPr>
        <p:blipFill>
          <a:blip r:embed="rId1"/>
          <a:stretch/>
        </p:blipFill>
        <p:spPr>
          <a:xfrm>
            <a:off x="1729800" y="715680"/>
            <a:ext cx="8731800" cy="5586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Analysephase-GUI Skizzen (Schmidt)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41" name="Picture 2" descr=""/>
          <p:cNvPicPr/>
          <p:nvPr/>
        </p:nvPicPr>
        <p:blipFill>
          <a:blip r:embed="rId1"/>
          <a:stretch/>
        </p:blipFill>
        <p:spPr>
          <a:xfrm>
            <a:off x="2137320" y="717840"/>
            <a:ext cx="7916760" cy="5713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Analysephase-GUI Skizzen (Schmidt)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43" name="Picture 2" descr=""/>
          <p:cNvPicPr/>
          <p:nvPr/>
        </p:nvPicPr>
        <p:blipFill>
          <a:blip r:embed="rId1"/>
          <a:stretch/>
        </p:blipFill>
        <p:spPr>
          <a:xfrm>
            <a:off x="1623960" y="737280"/>
            <a:ext cx="8943120" cy="563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Analysephase-GUI Skizzen (Schmidt)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45" name="Picture 2" descr=""/>
          <p:cNvPicPr/>
          <p:nvPr/>
        </p:nvPicPr>
        <p:blipFill>
          <a:blip r:embed="rId1"/>
          <a:stretch/>
        </p:blipFill>
        <p:spPr>
          <a:xfrm>
            <a:off x="2137320" y="717840"/>
            <a:ext cx="7916760" cy="5713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Analysephase-Testhandbuch (Szepielewicz)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47" name="Grafik 7" descr=""/>
          <p:cNvPicPr/>
          <p:nvPr/>
        </p:nvPicPr>
        <p:blipFill>
          <a:blip r:embed="rId1"/>
          <a:stretch/>
        </p:blipFill>
        <p:spPr>
          <a:xfrm>
            <a:off x="1070640" y="1996200"/>
            <a:ext cx="10050120" cy="3388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Analysephase-Lessons Learned (Wilkening)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9" name="Inhaltsplatzhalter 2"/>
          <p:cNvSpPr/>
          <p:nvPr/>
        </p:nvSpPr>
        <p:spPr>
          <a:xfrm>
            <a:off x="838080" y="1825560"/>
            <a:ext cx="987120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Arial"/>
              <a:buChar char="•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Fehlerhafte Priorisierung und Unterschätzung von Aufgaben (14.10.2024)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Arial"/>
              <a:buChar char="•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Beachtung der Abhängigkeit verschiedener Artefakte (21.10.2024)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Arial"/>
              <a:buChar char="•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Unterschiedliche Versionen des gleichen Dokumentes wurden gleichzeitig verwendet (28.10.2024)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Designphase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/>
          </p:nvPr>
        </p:nvSpPr>
        <p:spPr>
          <a:xfrm>
            <a:off x="504000" y="1260000"/>
            <a:ext cx="11159280" cy="567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de-DE" sz="3200" spc="-1" strike="noStrike">
                <a:solidFill>
                  <a:srgbClr val="646363"/>
                </a:solidFill>
                <a:latin typeface="Verdana"/>
                <a:ea typeface="Verdana"/>
              </a:rPr>
              <a:t>Designphase- Was war gefordert?</a:t>
            </a:r>
            <a:endParaRPr b="0" lang="de-DE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/>
          </p:nvPr>
        </p:nvSpPr>
        <p:spPr>
          <a:xfrm>
            <a:off x="504000" y="2395440"/>
            <a:ext cx="11159280" cy="377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BPMN Diagramm und Use Cases (Müller)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Testhandbuch (Szepielewicz)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Architekturentscheidungen (Schmelz)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Sequenzdiagramm (Malkmus)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GUI Skizzen (Schmidt)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Benutzerhandbuch und erweiterte Aufgabenstellung (Wilkening)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Klassendiagramm + Entwurf Spielbrett (Puderbach)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Designphase-BPMN Diagramme (Müller)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54" name="Inhaltsplatzhalter 4" descr="Ein Bild, das Screenshot, Reihe, Diagramm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20520" y="2057760"/>
            <a:ext cx="12150720" cy="2776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Designphase-Use Cases (Müller)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56" name="Inhaltsplatzhalter 4" descr="Ein Bild, das Text, Screenshot, Software, Schrift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1132920" y="901080"/>
            <a:ext cx="4458960" cy="5454720"/>
          </a:xfrm>
          <a:prstGeom prst="rect">
            <a:avLst/>
          </a:prstGeom>
          <a:ln w="0">
            <a:noFill/>
          </a:ln>
        </p:spPr>
      </p:pic>
      <p:pic>
        <p:nvPicPr>
          <p:cNvPr id="357" name="Inhaltsplatzhalter 4" descr="Ein Bild, das Text, Screenshot, Software, Schrift enthält.&#10;&#10;Automatisch generierte Beschreibung"/>
          <p:cNvPicPr/>
          <p:nvPr/>
        </p:nvPicPr>
        <p:blipFill>
          <a:blip r:embed="rId2"/>
          <a:stretch/>
        </p:blipFill>
        <p:spPr>
          <a:xfrm>
            <a:off x="6599520" y="901080"/>
            <a:ext cx="3956040" cy="5494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Designphase-Use Cases (Müller)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59" name="Inhaltsplatzhalter 4" descr="Ein Bild, das Text, Screenshot, Software, Schrift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1132920" y="901080"/>
            <a:ext cx="4458960" cy="5454720"/>
          </a:xfrm>
          <a:prstGeom prst="rect">
            <a:avLst/>
          </a:prstGeom>
          <a:ln w="0">
            <a:noFill/>
          </a:ln>
        </p:spPr>
      </p:pic>
      <p:pic>
        <p:nvPicPr>
          <p:cNvPr id="360" name="Inhaltsplatzhalter 4" descr="Ein Bild, das Text, Screenshot, Software, Schrift enthält.&#10;&#10;Automatisch generierte Beschreibung"/>
          <p:cNvPicPr/>
          <p:nvPr/>
        </p:nvPicPr>
        <p:blipFill>
          <a:blip r:embed="rId2"/>
          <a:stretch/>
        </p:blipFill>
        <p:spPr>
          <a:xfrm>
            <a:off x="6599520" y="901080"/>
            <a:ext cx="3956040" cy="5494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Designphase-Use Cases (Müller)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2" name="Inhaltsplatzhalter 4" descr="Ein Bild, das Text, Screenshot, Software, Website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4090680" y="757440"/>
            <a:ext cx="4010040" cy="561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Designphase-Architekturentscheidungen (Schmelz)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4" name="Textfeld 4"/>
          <p:cNvSpPr/>
          <p:nvPr/>
        </p:nvSpPr>
        <p:spPr>
          <a:xfrm>
            <a:off x="2763360" y="1203840"/>
            <a:ext cx="7530480" cy="496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Server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1" marL="800280" indent="-343080" defTabSz="914400">
              <a:lnSpc>
                <a:spcPct val="100000"/>
              </a:lnSpc>
              <a:buClr>
                <a:srgbClr val="ed6e00"/>
              </a:buClr>
              <a:buFont typeface="Wingdings" charset="2"/>
              <a:buChar char=""/>
            </a:pPr>
            <a:r>
              <a:rPr b="1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Spielverwaltung:</a:t>
            </a:r>
            <a:br>
              <a:rPr sz="2000"/>
            </a:b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Initialisierung, Verbindungen, Spielzüge, Spielerwechsel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1" marL="800280" indent="-343080" defTabSz="914400">
              <a:lnSpc>
                <a:spcPct val="100000"/>
              </a:lnSpc>
              <a:buClr>
                <a:srgbClr val="ed6e00"/>
              </a:buClr>
              <a:buFont typeface="Wingdings" charset="2"/>
              <a:buChar char=""/>
            </a:pPr>
            <a:r>
              <a:rPr b="1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Mechanik:</a:t>
            </a:r>
            <a:br>
              <a:rPr sz="2000"/>
            </a:b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Würfeln, Mieten, Strafen, Kauf von Grundstücken, Eventkarten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1" marL="800280" indent="-343080" defTabSz="914400">
              <a:lnSpc>
                <a:spcPct val="100000"/>
              </a:lnSpc>
              <a:buClr>
                <a:srgbClr val="ed6e00"/>
              </a:buClr>
              <a:buFont typeface="Wingdings" charset="2"/>
              <a:buChar char=""/>
            </a:pPr>
            <a:r>
              <a:rPr b="1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Handel:</a:t>
            </a:r>
            <a:br>
              <a:rPr sz="2000"/>
            </a:b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Validierung von Angeboten und Übertrag der Besitztümer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lvl="1" marL="800280" indent="-343080" defTabSz="914400">
              <a:lnSpc>
                <a:spcPct val="100000"/>
              </a:lnSpc>
              <a:buClr>
                <a:srgbClr val="ed6e00"/>
              </a:buClr>
              <a:buFont typeface="Wingdings" charset="2"/>
              <a:buChar char=""/>
            </a:pPr>
            <a:r>
              <a:rPr b="1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Zustand:</a:t>
            </a:r>
            <a:br>
              <a:rPr sz="2000"/>
            </a:b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Besitzverhältnisse &amp; Synchronisation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Designphase-Architekturentscheidungen (Schmelz)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6" name="Textfeld 4"/>
          <p:cNvSpPr/>
          <p:nvPr/>
        </p:nvSpPr>
        <p:spPr>
          <a:xfrm>
            <a:off x="2763360" y="1709280"/>
            <a:ext cx="7530480" cy="313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Client: 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ed6e00"/>
              </a:buClr>
              <a:buFont typeface="Wingdings" charset="2"/>
              <a:buChar char=""/>
            </a:pPr>
            <a:r>
              <a:rPr b="1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UI &amp; Steuerung: 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b="1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    </a:t>
            </a: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Menüs, Würfel, Handelsaktionen. 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ed6e00"/>
              </a:buClr>
              <a:buFont typeface="Wingdings" charset="2"/>
              <a:buChar char=""/>
            </a:pPr>
            <a:r>
              <a:rPr b="1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Darstellung:</a:t>
            </a: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 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    </a:t>
            </a: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Würfelergebnisse, Pop-ups, Soundeffekte. 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ed6e00"/>
              </a:buClr>
              <a:buFont typeface="Wingdings" charset="2"/>
              <a:buChar char=""/>
            </a:pPr>
            <a:r>
              <a:rPr b="1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Echtzeit-Anzeigen:</a:t>
            </a: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 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    </a:t>
            </a:r>
            <a:r>
              <a:rPr b="0" lang="de-DE" sz="2000" spc="-1" strike="noStrike">
                <a:solidFill>
                  <a:schemeClr val="dk1"/>
                </a:solidFill>
                <a:latin typeface="Verdana"/>
                <a:ea typeface="Verdana"/>
              </a:rPr>
              <a:t>Vermögen, Benachrichtigungen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Designphase-PlayerState Chart V.1.4 (Schmelz)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8" name="Grafik 2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576080" y="1074960"/>
            <a:ext cx="9038880" cy="4933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Designphase-Spielbrett (Puderbach)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70" name="Picture 2" descr=""/>
          <p:cNvPicPr/>
          <p:nvPr/>
        </p:nvPicPr>
        <p:blipFill>
          <a:blip r:embed="rId1"/>
          <a:stretch/>
        </p:blipFill>
        <p:spPr>
          <a:xfrm>
            <a:off x="3281400" y="729000"/>
            <a:ext cx="5628600" cy="5644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Designphase-Lessons Learned (Wilkening)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2" name="Inhaltsplatzhalter 2"/>
          <p:cNvSpPr/>
          <p:nvPr/>
        </p:nvSpPr>
        <p:spPr>
          <a:xfrm>
            <a:off x="838080" y="1619280"/>
            <a:ext cx="440172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Lessons Learned: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Versionierung nicht beachtet (11.11.2024) </a:t>
            </a:r>
            <a:r>
              <a:rPr b="0" lang="de-DE" sz="2000" spc="-1" strike="noStrike">
                <a:solidFill>
                  <a:srgbClr val="484847"/>
                </a:solidFill>
                <a:latin typeface="Wingdings"/>
                <a:ea typeface="Verdana"/>
              </a:rPr>
              <a:t></a:t>
            </a: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Verwirrung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Unterschiedliche Vorstellungen in den Detailfragen </a:t>
            </a:r>
            <a:r>
              <a:rPr b="0" lang="de-DE" sz="2000" spc="-1" strike="noStrike">
                <a:solidFill>
                  <a:srgbClr val="484847"/>
                </a:solidFill>
                <a:latin typeface="Wingdings"/>
                <a:ea typeface="Verdana"/>
              </a:rPr>
              <a:t></a:t>
            </a: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 hin und her korrigieren von Artefakten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3" name="Inhaltsplatzhalter 3"/>
          <p:cNvSpPr/>
          <p:nvPr/>
        </p:nvSpPr>
        <p:spPr>
          <a:xfrm>
            <a:off x="6172200" y="1619280"/>
            <a:ext cx="518076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Manöverkritik: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Detailfragen zu Diagrammen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Z.B. keine Beispieldiagramme zu den BPMN-Diagrammen im Beispielwiki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/>
          </p:nvPr>
        </p:nvSpPr>
        <p:spPr>
          <a:xfrm>
            <a:off x="504000" y="1260000"/>
            <a:ext cx="11159280" cy="567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1" lang="de-DE" sz="32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 Was war gefordert?</a:t>
            </a:r>
            <a:endParaRPr b="0" lang="de-DE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/>
          </p:nvPr>
        </p:nvSpPr>
        <p:spPr>
          <a:xfrm>
            <a:off x="504000" y="2395440"/>
            <a:ext cx="11159280" cy="377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Use Case Liste und Benutzerhandbuch (Müller)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Testimplementierung (Szepielewicz)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Spiellogik (Schmelz)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Blender Grafiken und Gestaltungsrichtlinien (Malkmus)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GUI implementieren (Schmidt)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Ereigniskarten und Feinarbeit an der GUI (Wilkening)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Verhalten Spielbrett (Puderbach)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 Serverlogik Grundaufgaben (Schmelz)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/>
          </p:nvPr>
        </p:nvSpPr>
        <p:spPr>
          <a:xfrm>
            <a:off x="515880" y="2218320"/>
            <a:ext cx="11159280" cy="377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1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Spielverwaltung</a:t>
            </a: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: Steuerung von Phasen, Zuständen und Spieleraktionen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1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Nachrichtenhandling</a:t>
            </a: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: Verarbeitung von Client-Anfragen und Synchronisation der Spielstände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1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Spielmechanik</a:t>
            </a: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: Berechnung von Käufen, Mieten, Handel und Hausbau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1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Synchronisation</a:t>
            </a: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: Updates und Events für alle Spieler bereitstellen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spcAft>
                <a:spcPts val="400"/>
              </a:spcAft>
              <a:buNone/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 Klassendiagramm Serverlogik (Schmelz)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80" name="Grafik 2" descr="Ein Bild, das Text, Diagramm, Plan, Reihe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1235880" y="1560240"/>
            <a:ext cx="9933840" cy="4190400"/>
          </a:xfrm>
          <a:prstGeom prst="rect">
            <a:avLst/>
          </a:prstGeom>
          <a:ln w="0">
            <a:noFill/>
          </a:ln>
        </p:spPr>
      </p:pic>
      <p:sp>
        <p:nvSpPr>
          <p:cNvPr id="381" name="Freihandform: Form 3"/>
          <p:cNvSpPr/>
          <p:nvPr/>
        </p:nvSpPr>
        <p:spPr>
          <a:xfrm>
            <a:off x="1035720" y="1346400"/>
            <a:ext cx="6484680" cy="4557600"/>
          </a:xfrm>
          <a:custGeom>
            <a:avLst/>
            <a:gdLst>
              <a:gd name="textAreaLeft" fmla="*/ 0 w 6484680"/>
              <a:gd name="textAreaRight" fmla="*/ 6485400 w 6484680"/>
              <a:gd name="textAreaTop" fmla="*/ 0 h 4557600"/>
              <a:gd name="textAreaBottom" fmla="*/ 4558320 h 4557600"/>
            </a:gdLst>
            <a:ahLst/>
            <a:rect l="textAreaLeft" t="textAreaTop" r="textAreaRight" b="textAreaBottom"/>
            <a:pathLst>
              <a:path w="6485540" h="4558205">
                <a:moveTo>
                  <a:pt x="0" y="0"/>
                </a:moveTo>
                <a:lnTo>
                  <a:pt x="6485540" y="0"/>
                </a:lnTo>
                <a:lnTo>
                  <a:pt x="6485540" y="2660051"/>
                </a:lnTo>
                <a:lnTo>
                  <a:pt x="4583780" y="2660051"/>
                </a:lnTo>
                <a:lnTo>
                  <a:pt x="4583780" y="4558205"/>
                </a:lnTo>
                <a:lnTo>
                  <a:pt x="2320" y="4558205"/>
                </a:lnTo>
                <a:lnTo>
                  <a:pt x="2320" y="2660051"/>
                </a:lnTo>
                <a:lnTo>
                  <a:pt x="0" y="2660051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de-DE" sz="1800" spc="-1" strike="noStrike">
              <a:solidFill>
                <a:schemeClr val="lt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 Klassendiagramm GUI (Schmelz)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83" name="Grafik 4" descr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0" y="1491120"/>
            <a:ext cx="12191400" cy="3874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Implementierungsphase-GUI (Schmidt)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85" name="Picture 2" descr=""/>
          <p:cNvPicPr/>
          <p:nvPr/>
        </p:nvPicPr>
        <p:blipFill>
          <a:blip r:embed="rId1"/>
          <a:stretch/>
        </p:blipFill>
        <p:spPr>
          <a:xfrm>
            <a:off x="155880" y="1141920"/>
            <a:ext cx="5387400" cy="4939200"/>
          </a:xfrm>
          <a:prstGeom prst="rect">
            <a:avLst/>
          </a:prstGeom>
          <a:ln w="0">
            <a:noFill/>
          </a:ln>
        </p:spPr>
      </p:pic>
      <p:pic>
        <p:nvPicPr>
          <p:cNvPr id="386" name="Picture 4" descr=""/>
          <p:cNvPicPr/>
          <p:nvPr/>
        </p:nvPicPr>
        <p:blipFill>
          <a:blip r:embed="rId2"/>
          <a:stretch/>
        </p:blipFill>
        <p:spPr>
          <a:xfrm>
            <a:off x="5711760" y="1318680"/>
            <a:ext cx="6323400" cy="4353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Implementierungsphase-GUI (Schmidt)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88" name="Picture 2" descr=""/>
          <p:cNvPicPr/>
          <p:nvPr/>
        </p:nvPicPr>
        <p:blipFill>
          <a:blip r:embed="rId1"/>
          <a:stretch/>
        </p:blipFill>
        <p:spPr>
          <a:xfrm>
            <a:off x="2035440" y="786600"/>
            <a:ext cx="7929720" cy="5451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Implementierungsphase-GUI (Schmidt)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90" name="Picture 2" descr=""/>
          <p:cNvPicPr/>
          <p:nvPr/>
        </p:nvPicPr>
        <p:blipFill>
          <a:blip r:embed="rId1"/>
          <a:stretch/>
        </p:blipFill>
        <p:spPr>
          <a:xfrm>
            <a:off x="2064600" y="887040"/>
            <a:ext cx="7863480" cy="5424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Implementierungsphase-GUI (Schmidt)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92" name="Picture 2" descr=""/>
          <p:cNvPicPr/>
          <p:nvPr/>
        </p:nvPicPr>
        <p:blipFill>
          <a:blip r:embed="rId1"/>
          <a:stretch/>
        </p:blipFill>
        <p:spPr>
          <a:xfrm>
            <a:off x="2046240" y="711000"/>
            <a:ext cx="8098560" cy="5605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Implementierungsphase-Testhandbuch (Szepielewicz)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94" name="Inhaltsplatzhalter 7" descr=""/>
          <p:cNvPicPr/>
          <p:nvPr/>
        </p:nvPicPr>
        <p:blipFill>
          <a:blip r:embed="rId1"/>
          <a:stretch/>
        </p:blipFill>
        <p:spPr>
          <a:xfrm>
            <a:off x="838080" y="2242440"/>
            <a:ext cx="10514880" cy="2372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Implementierungsphase-Testhandbuch (Szepielewicz)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96" name="Inhaltsplatzhalter 6" descr=""/>
          <p:cNvPicPr/>
          <p:nvPr/>
        </p:nvPicPr>
        <p:blipFill>
          <a:blip r:embed="rId1"/>
          <a:stretch/>
        </p:blipFill>
        <p:spPr>
          <a:xfrm>
            <a:off x="1957320" y="940680"/>
            <a:ext cx="8276400" cy="5302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Implementierungsphase-Benutzerhandbuch (Müller)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98" name="Inhaltsplatzhalter 4" descr="Ein Bild, das Text, Screenshot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1033560" y="1227960"/>
            <a:ext cx="4135320" cy="4613040"/>
          </a:xfrm>
          <a:prstGeom prst="rect">
            <a:avLst/>
          </a:prstGeom>
          <a:ln w="0">
            <a:noFill/>
          </a:ln>
        </p:spPr>
      </p:pic>
      <p:pic>
        <p:nvPicPr>
          <p:cNvPr id="399" name="Grafik 6" descr="Ein Bild, das Text, Screenshot, Multimedia-Software, Software enthält.&#10;&#10;Automatisch generierte Beschreibung"/>
          <p:cNvPicPr/>
          <p:nvPr/>
        </p:nvPicPr>
        <p:blipFill>
          <a:blip r:embed="rId2"/>
          <a:stretch/>
        </p:blipFill>
        <p:spPr>
          <a:xfrm>
            <a:off x="6995880" y="1238040"/>
            <a:ext cx="4009320" cy="460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Implementierungsphase-Benutzerhandbuch (Müller)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01" name="Inhaltsplatzhalter 3" descr="Ein Bild, das Text, Screenshot, Software, Website enthält.&#10;&#10;Automatisch generierte Beschreibung"/>
          <p:cNvPicPr/>
          <p:nvPr/>
        </p:nvPicPr>
        <p:blipFill>
          <a:blip r:embed="rId1"/>
          <a:stretch/>
        </p:blipFill>
        <p:spPr>
          <a:xfrm>
            <a:off x="3817800" y="806400"/>
            <a:ext cx="4555440" cy="5479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Implementierungsphase-Blendergrafiken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03" name="Grafik 4" descr=""/>
          <p:cNvPicPr/>
          <p:nvPr/>
        </p:nvPicPr>
        <p:blipFill>
          <a:blip r:embed="rId1"/>
          <a:stretch/>
        </p:blipFill>
        <p:spPr>
          <a:xfrm>
            <a:off x="2084400" y="3725640"/>
            <a:ext cx="3163320" cy="2419200"/>
          </a:xfrm>
          <a:prstGeom prst="rect">
            <a:avLst/>
          </a:prstGeom>
          <a:ln w="0">
            <a:noFill/>
          </a:ln>
        </p:spPr>
      </p:pic>
      <p:pic>
        <p:nvPicPr>
          <p:cNvPr id="404" name="Grafik 6" descr=""/>
          <p:cNvPicPr/>
          <p:nvPr/>
        </p:nvPicPr>
        <p:blipFill>
          <a:blip r:embed="rId2"/>
          <a:stretch/>
        </p:blipFill>
        <p:spPr>
          <a:xfrm>
            <a:off x="2084400" y="1041840"/>
            <a:ext cx="3163320" cy="2386440"/>
          </a:xfrm>
          <a:prstGeom prst="rect">
            <a:avLst/>
          </a:prstGeom>
          <a:ln w="0">
            <a:noFill/>
          </a:ln>
        </p:spPr>
      </p:pic>
      <p:pic>
        <p:nvPicPr>
          <p:cNvPr id="405" name="Grafik 8" descr=""/>
          <p:cNvPicPr/>
          <p:nvPr/>
        </p:nvPicPr>
        <p:blipFill>
          <a:blip r:embed="rId3"/>
          <a:stretch/>
        </p:blipFill>
        <p:spPr>
          <a:xfrm>
            <a:off x="6431400" y="971640"/>
            <a:ext cx="4243320" cy="2457720"/>
          </a:xfrm>
          <a:prstGeom prst="rect">
            <a:avLst/>
          </a:prstGeom>
          <a:ln w="0">
            <a:noFill/>
          </a:ln>
        </p:spPr>
      </p:pic>
      <p:pic>
        <p:nvPicPr>
          <p:cNvPr id="406" name="Grafik 10" descr=""/>
          <p:cNvPicPr/>
          <p:nvPr/>
        </p:nvPicPr>
        <p:blipFill>
          <a:blip r:embed="rId4"/>
          <a:stretch/>
        </p:blipFill>
        <p:spPr>
          <a:xfrm>
            <a:off x="6430680" y="3671640"/>
            <a:ext cx="4243320" cy="2459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Implementierungsphase-Gestaltungsrichtlinien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08" name="Grafik 7" descr=""/>
          <p:cNvPicPr/>
          <p:nvPr/>
        </p:nvPicPr>
        <p:blipFill>
          <a:blip r:embed="rId1"/>
          <a:stretch/>
        </p:blipFill>
        <p:spPr>
          <a:xfrm>
            <a:off x="2319480" y="807480"/>
            <a:ext cx="7552080" cy="5574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Implementierungsphase-Gestaltungsrichtlinien</a:t>
            </a:r>
            <a:br>
              <a:rPr sz="1800"/>
            </a:b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10" name="Grafik 3" descr=""/>
          <p:cNvPicPr/>
          <p:nvPr/>
        </p:nvPicPr>
        <p:blipFill>
          <a:blip r:embed="rId1"/>
          <a:stretch/>
        </p:blipFill>
        <p:spPr>
          <a:xfrm>
            <a:off x="1834200" y="1146960"/>
            <a:ext cx="8522640" cy="4987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Implementierungsphase-Lessons Learned (Wilkening)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2" name="Inhaltsplatzhalter 2"/>
          <p:cNvSpPr/>
          <p:nvPr/>
        </p:nvSpPr>
        <p:spPr>
          <a:xfrm>
            <a:off x="1035000" y="1737000"/>
            <a:ext cx="1030104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Möglichkeiten und Grenzen des Frameworks kennen, bevor man designt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Skizzen und Design erst dann erstellen, wenn der Aufwand abschätzbar ist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594000" y="216000"/>
            <a:ext cx="8279280" cy="301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de-DE" sz="1800" spc="-1" strike="noStrike">
                <a:solidFill>
                  <a:srgbClr val="646363"/>
                </a:solidFill>
                <a:latin typeface="Verdana"/>
                <a:ea typeface="Verdana"/>
              </a:rPr>
              <a:t>Fazit</a:t>
            </a:r>
            <a:endParaRPr b="0" lang="de-DE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4" name="Inhaltsplatzhalter 2"/>
          <p:cNvSpPr/>
          <p:nvPr/>
        </p:nvSpPr>
        <p:spPr>
          <a:xfrm>
            <a:off x="1103760" y="194040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Programmierprojekt sehr lehrreich 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Gruppengröße stellt neue Herausforderungen an Absprachen und Kommunikation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Zeitplanung, Arbeit besser im vorhinein abschätzen können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defTabSz="914400">
              <a:lnSpc>
                <a:spcPct val="100000"/>
              </a:lnSpc>
              <a:spcBef>
                <a:spcPts val="1001"/>
              </a:spcBef>
              <a:buClr>
                <a:srgbClr val="ed6e00"/>
              </a:buClr>
              <a:buSzPct val="110000"/>
              <a:buFont typeface="Wingdings" charset="2"/>
              <a:buChar char=""/>
              <a:tabLst>
                <a:tab algn="l" pos="0"/>
              </a:tabLst>
            </a:pPr>
            <a:r>
              <a:rPr b="0" lang="de-DE" sz="2000" spc="-1" strike="noStrike">
                <a:solidFill>
                  <a:srgbClr val="484847"/>
                </a:solidFill>
                <a:latin typeface="Verdana"/>
                <a:ea typeface="Verdana"/>
              </a:rPr>
              <a:t>es ist deutlich komplizierter, den Überblick  zu behalten und das Arbeitspensum für alle möglichst fair zu gestalten</a:t>
            </a: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001"/>
              </a:spcBef>
              <a:tabLst>
                <a:tab algn="l" pos="0"/>
              </a:tabLst>
            </a:pPr>
            <a:endParaRPr b="0" lang="de-DE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title"/>
          </p:nvPr>
        </p:nvSpPr>
        <p:spPr>
          <a:xfrm>
            <a:off x="504000" y="2880000"/>
            <a:ext cx="11159280" cy="71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de-DE" sz="4400" spc="-1" strike="noStrike">
                <a:solidFill>
                  <a:srgbClr val="9d9d9c"/>
                </a:solidFill>
                <a:latin typeface="Verdana"/>
                <a:ea typeface="Verdana"/>
              </a:rPr>
              <a:t>Vielen Dank fürs Zuhören!</a:t>
            </a:r>
            <a:endParaRPr b="0" lang="de-DE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Kap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Kap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Kap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Kapitel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Inhalt »Schrift+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Manager>Prof. Dr. mont. Dr.-Ing. habil. Eva-Maria Kern</Manager>
  <TotalTime>10</TotalTime>
  <Application>Collabora_Office/24.04.8.2$Linux_X86_64 LibreOffice_project/ac0849644d4d3836089cac3b93e77690df6f1dd9</Application>
  <AppVersion>15.0000</AppVersion>
  <Words>576</Words>
  <Paragraphs>141</Paragraphs>
  <Company>Universität der Bundeswehr München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2021-03-04T13:44:02Z</dcterms:created>
  <dc:creator>Anja Nietsch</dc:creator>
  <dc:description/>
  <dc:language>de-DE</dc:language>
  <cp:lastModifiedBy/>
  <cp:lastPrinted>2023-01-18T17:39:51Z</cp:lastPrinted>
  <dcterms:modified xsi:type="dcterms:W3CDTF">2024-12-13T04:38:27Z</dcterms:modified>
  <cp:revision>882</cp:revision>
  <dc:subject>PPT-Mastervorlage</dc:subject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Breitbild</vt:lpwstr>
  </property>
  <property fmtid="{D5CDD505-2E9C-101B-9397-08002B2CF9AE}" pid="3" name="Slides">
    <vt:i4>42</vt:i4>
  </property>
</Properties>
</file>